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3374411-FF33-443D-917F-B185E3244C52}">
  <a:tblStyle styleId="{63374411-FF33-443D-917F-B185E3244C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9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italic.fntdata"/><Relationship Id="rId23" Type="http://schemas.openxmlformats.org/officeDocument/2006/relationships/slide" Target="slides/slide17.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cff12eb4e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cff12eb4e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02d7bf2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02d7bf2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cff12eb4e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cff12eb4e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cff12eb4e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cff12eb4e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cff12eb4e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cff12eb4e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02d7bf2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02d7bf2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02d7bf2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02d7bf2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02d7bf27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02d7bf27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22ea60c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22ea60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02d7bf27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02d7bf27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02d7bf27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02d7bf27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cff12eb4e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cff12eb4e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cff12eb4e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cff12eb4e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cff12eb4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cff12eb4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cff12eb4e_8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cff12eb4e_8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02d7bf27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02d7bf27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02d7bf27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02d7bf27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cff12eb4e_8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cff12eb4e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oboto"/>
              <a:buChar char="-"/>
            </a:pPr>
            <a:r>
              <a:rPr lang="en" sz="1800">
                <a:latin typeface="Roboto"/>
                <a:ea typeface="Roboto"/>
                <a:cs typeface="Roboto"/>
                <a:sym typeface="Roboto"/>
              </a:rPr>
              <a:t>Pour chaque ville, des données sont à acquérir. </a:t>
            </a:r>
            <a:endParaRPr sz="1800">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Font typeface="Roboto"/>
              <a:buChar char="-"/>
            </a:pPr>
            <a:r>
              <a:rPr lang="en" sz="1800">
                <a:latin typeface="Roboto"/>
                <a:ea typeface="Roboto"/>
                <a:cs typeface="Roboto"/>
                <a:sym typeface="Roboto"/>
              </a:rPr>
              <a:t>Plus les données sont récoltées, plus les données sont fiables dans le cadre du Big Data et du développement autour de l’IA.</a:t>
            </a:r>
            <a:endParaRPr sz="1800">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Font typeface="Roboto"/>
              <a:buChar char="-"/>
            </a:pPr>
            <a:r>
              <a:rPr lang="en" sz="1800">
                <a:latin typeface="Roboto"/>
                <a:ea typeface="Roboto"/>
                <a:cs typeface="Roboto"/>
                <a:sym typeface="Roboto"/>
              </a:rPr>
              <a:t>Les données urbaines sont constamment mises à jour avec l'expansion des villes.</a:t>
            </a:r>
            <a:endParaRPr sz="1800">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Font typeface="Roboto"/>
              <a:buChar char="-"/>
            </a:pPr>
            <a:r>
              <a:rPr lang="en" sz="1800">
                <a:latin typeface="Roboto"/>
                <a:ea typeface="Roboto"/>
                <a:cs typeface="Roboto"/>
                <a:sym typeface="Roboto"/>
              </a:rPr>
              <a:t>Les ventes potentielles sont donc renouvelables.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latin typeface="Roboto"/>
                <a:ea typeface="Roboto"/>
                <a:cs typeface="Roboto"/>
                <a:sym typeface="Roboto"/>
              </a:rPr>
              <a:t>Le projet se divise en trois phases :</a:t>
            </a:r>
            <a:endParaRPr sz="1800">
              <a:latin typeface="Roboto"/>
              <a:ea typeface="Roboto"/>
              <a:cs typeface="Roboto"/>
              <a:sym typeface="Roboto"/>
            </a:endParaRPr>
          </a:p>
          <a:p>
            <a:pPr indent="-342900" lvl="0" marL="457200" rtl="0" algn="l">
              <a:lnSpc>
                <a:spcPct val="115000"/>
              </a:lnSpc>
              <a:spcBef>
                <a:spcPts val="1600"/>
              </a:spcBef>
              <a:spcAft>
                <a:spcPts val="0"/>
              </a:spcAft>
              <a:buClr>
                <a:srgbClr val="000000"/>
              </a:buClr>
              <a:buSzPts val="1800"/>
              <a:buFont typeface="Roboto"/>
              <a:buChar char="●"/>
            </a:pPr>
            <a:r>
              <a:rPr b="1" lang="en" sz="1800">
                <a:latin typeface="Roboto"/>
                <a:ea typeface="Roboto"/>
                <a:cs typeface="Roboto"/>
                <a:sym typeface="Roboto"/>
              </a:rPr>
              <a:t>Démarrage </a:t>
            </a:r>
            <a:r>
              <a:rPr lang="en" sz="1800">
                <a:latin typeface="Roboto"/>
                <a:ea typeface="Roboto"/>
                <a:cs typeface="Roboto"/>
                <a:sym typeface="Roboto"/>
              </a:rPr>
              <a:t>: Forcer le développement de récolteur avec des offres.</a:t>
            </a:r>
            <a:endParaRPr sz="1800">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Font typeface="Roboto"/>
              <a:buChar char="●"/>
            </a:pPr>
            <a:r>
              <a:rPr b="1" lang="en" sz="1800">
                <a:latin typeface="Roboto"/>
                <a:ea typeface="Roboto"/>
                <a:cs typeface="Roboto"/>
                <a:sym typeface="Roboto"/>
              </a:rPr>
              <a:t>Croissance</a:t>
            </a:r>
            <a:r>
              <a:rPr lang="en" sz="1800">
                <a:latin typeface="Roboto"/>
                <a:ea typeface="Roboto"/>
                <a:cs typeface="Roboto"/>
                <a:sym typeface="Roboto"/>
              </a:rPr>
              <a:t> : Plus de récolteurs sont présents, plus la data récoltée, et plus les données sont valuables.  </a:t>
            </a:r>
            <a:endParaRPr sz="1800">
              <a:latin typeface="Roboto"/>
              <a:ea typeface="Roboto"/>
              <a:cs typeface="Roboto"/>
              <a:sym typeface="Roboto"/>
            </a:endParaRPr>
          </a:p>
          <a:p>
            <a:pPr indent="-342900" lvl="0" marL="457200" rtl="0" algn="l">
              <a:lnSpc>
                <a:spcPct val="115000"/>
              </a:lnSpc>
              <a:spcBef>
                <a:spcPts val="0"/>
              </a:spcBef>
              <a:spcAft>
                <a:spcPts val="0"/>
              </a:spcAft>
              <a:buClr>
                <a:srgbClr val="000000"/>
              </a:buClr>
              <a:buSzPts val="1800"/>
              <a:buFont typeface="Roboto"/>
              <a:buChar char="●"/>
            </a:pPr>
            <a:r>
              <a:rPr b="1" lang="en" sz="1800">
                <a:latin typeface="Roboto"/>
                <a:ea typeface="Roboto"/>
                <a:cs typeface="Roboto"/>
                <a:sym typeface="Roboto"/>
              </a:rPr>
              <a:t>Maturité</a:t>
            </a:r>
            <a:r>
              <a:rPr lang="en" sz="1800">
                <a:latin typeface="Roboto"/>
                <a:ea typeface="Roboto"/>
                <a:cs typeface="Roboto"/>
                <a:sym typeface="Roboto"/>
              </a:rPr>
              <a:t> : Une fois un bon renouvellement atteint, les données peuvent être vendues avec une forte rentabilité, car pas de prix de production (récolteurs) et données valuables.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cff12eb4e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cff12eb4e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premier point n’est pas important pour nous car peu probable. L’IA et le Big Data sont le pétrole des dix prochaines années et trop d’entreprises et d’états se lancent dedans pour que les data ne soient pas vendues.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cff12eb4e_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cff12eb4e_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cff12eb4e_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cff12eb4e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cff12eb4e_8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cff12eb4e_8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cff12eb4e_8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cff12eb4e_8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cff12eb4e_8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cff12eb4e_8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032605a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032605a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02d7bf2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02d7bf2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02d7bf2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02d7bf2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02d7bf2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02d7bf2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02d7bf2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02d7bf2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02d7bf2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02d7bf2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02d7bf27a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02d7bf2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www.youtube.com/watch?v=R7y1CtlRG2M"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1.png"/><Relationship Id="rId10" Type="http://schemas.openxmlformats.org/officeDocument/2006/relationships/image" Target="../media/image34.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www.senat.fr/senateur/maurey_herve08009t.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Twizy Polymètre</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Voiture Laboratoire pour l’amélioration</a:t>
            </a:r>
            <a:endParaRPr/>
          </a:p>
          <a:p>
            <a:pPr indent="0" lvl="0" marL="0" rtl="0" algn="l">
              <a:spcBef>
                <a:spcPts val="0"/>
              </a:spcBef>
              <a:spcAft>
                <a:spcPts val="0"/>
              </a:spcAft>
              <a:buNone/>
            </a:pPr>
            <a:r>
              <a:rPr lang="en"/>
              <a:t>d</a:t>
            </a:r>
            <a:r>
              <a:rPr lang="en"/>
              <a:t>es milieux urbains.</a:t>
            </a:r>
            <a:endParaRPr/>
          </a:p>
        </p:txBody>
      </p:sp>
      <p:sp>
        <p:nvSpPr>
          <p:cNvPr id="69" name="Google Shape;69;p13"/>
          <p:cNvSpPr txBox="1"/>
          <p:nvPr/>
        </p:nvSpPr>
        <p:spPr>
          <a:xfrm>
            <a:off x="390525" y="4148825"/>
            <a:ext cx="2696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Twizy Contest 2019</a:t>
            </a:r>
            <a:endParaRPr sz="1800">
              <a:solidFill>
                <a:srgbClr val="FFFFFF"/>
              </a:solidFill>
              <a:latin typeface="Roboto"/>
              <a:ea typeface="Roboto"/>
              <a:cs typeface="Roboto"/>
              <a:sym typeface="Roboto"/>
            </a:endParaRPr>
          </a:p>
          <a:p>
            <a:pPr indent="0" lvl="0" marL="0" rtl="0" algn="l">
              <a:spcBef>
                <a:spcPts val="0"/>
              </a:spcBef>
              <a:spcAft>
                <a:spcPts val="0"/>
              </a:spcAft>
              <a:buNone/>
            </a:pPr>
            <a:r>
              <a:rPr lang="en" sz="1800">
                <a:solidFill>
                  <a:srgbClr val="FFFFFF"/>
                </a:solidFill>
                <a:latin typeface="Roboto"/>
                <a:ea typeface="Roboto"/>
                <a:cs typeface="Roboto"/>
                <a:sym typeface="Roboto"/>
              </a:rPr>
              <a:t>Polytech Sorbonne</a:t>
            </a:r>
            <a:endParaRPr sz="1800">
              <a:solidFill>
                <a:srgbClr val="FFFFFF"/>
              </a:solidFill>
              <a:latin typeface="Roboto"/>
              <a:ea typeface="Roboto"/>
              <a:cs typeface="Roboto"/>
              <a:sym typeface="Roboto"/>
            </a:endParaRPr>
          </a:p>
        </p:txBody>
      </p:sp>
      <p:sp>
        <p:nvSpPr>
          <p:cNvPr id="70" name="Google Shape;70;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0" l="24876" r="24876" t="0"/>
          <a:stretch/>
        </p:blipFill>
        <p:spPr>
          <a:xfrm>
            <a:off x="-9150" y="0"/>
            <a:ext cx="4594499" cy="5143501"/>
          </a:xfrm>
          <a:prstGeom prst="rect">
            <a:avLst/>
          </a:prstGeom>
          <a:noFill/>
          <a:ln>
            <a:noFill/>
          </a:ln>
        </p:spPr>
      </p:pic>
      <p:sp>
        <p:nvSpPr>
          <p:cNvPr id="145" name="Google Shape;145;p22"/>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Notre proposition :</a:t>
            </a:r>
            <a:endParaRPr sz="3600">
              <a:solidFill>
                <a:schemeClr val="lt1"/>
              </a:solidFill>
            </a:endParaRPr>
          </a:p>
          <a:p>
            <a:pPr indent="0" lvl="0" marL="0" rtl="0" algn="ctr">
              <a:spcBef>
                <a:spcPts val="0"/>
              </a:spcBef>
              <a:spcAft>
                <a:spcPts val="0"/>
              </a:spcAft>
              <a:buNone/>
            </a:pPr>
            <a:r>
              <a:rPr lang="en" sz="4800">
                <a:solidFill>
                  <a:schemeClr val="lt1"/>
                </a:solidFill>
              </a:rPr>
              <a:t>Holebot</a:t>
            </a:r>
            <a:endParaRPr sz="4800">
              <a:solidFill>
                <a:schemeClr val="lt1"/>
              </a:solidFill>
            </a:endParaRPr>
          </a:p>
        </p:txBody>
      </p:sp>
      <p:sp>
        <p:nvSpPr>
          <p:cNvPr id="146" name="Google Shape;146;p22"/>
          <p:cNvSpPr txBox="1"/>
          <p:nvPr>
            <p:ph idx="2" type="body"/>
          </p:nvPr>
        </p:nvSpPr>
        <p:spPr>
          <a:xfrm>
            <a:off x="4939500" y="959775"/>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Un boîtier connecté pour </a:t>
            </a:r>
            <a:r>
              <a:rPr lang="en" sz="3000"/>
              <a:t>l</a:t>
            </a:r>
            <a:r>
              <a:rPr lang="en" sz="3000"/>
              <a:t>e repérage de nids de poule</a:t>
            </a:r>
            <a:endParaRPr sz="3000"/>
          </a:p>
        </p:txBody>
      </p:sp>
      <p:sp>
        <p:nvSpPr>
          <p:cNvPr id="147" name="Google Shape;147;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Holebot : Un projet pour les collectivités</a:t>
            </a:r>
            <a:endParaRPr/>
          </a:p>
        </p:txBody>
      </p:sp>
      <p:sp>
        <p:nvSpPr>
          <p:cNvPr id="153" name="Google Shape;153;p23"/>
          <p:cNvSpPr txBox="1"/>
          <p:nvPr>
            <p:ph idx="1" type="body"/>
          </p:nvPr>
        </p:nvSpPr>
        <p:spPr>
          <a:xfrm>
            <a:off x="471900" y="20714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Principe simple :</a:t>
            </a:r>
            <a:endParaRPr u="sng"/>
          </a:p>
          <a:p>
            <a:pPr indent="-342900" lvl="0" marL="457200" rtl="0" algn="l">
              <a:lnSpc>
                <a:spcPct val="150000"/>
              </a:lnSpc>
              <a:spcBef>
                <a:spcPts val="1600"/>
              </a:spcBef>
              <a:spcAft>
                <a:spcPts val="0"/>
              </a:spcAft>
              <a:buSzPts val="1800"/>
              <a:buChar char="-"/>
            </a:pPr>
            <a:r>
              <a:rPr lang="en"/>
              <a:t>Holebot est un boîtier connecté repérant les nids de poule.</a:t>
            </a:r>
            <a:endParaRPr/>
          </a:p>
          <a:p>
            <a:pPr indent="-342900" lvl="0" marL="457200" rtl="0" algn="l">
              <a:lnSpc>
                <a:spcPct val="150000"/>
              </a:lnSpc>
              <a:spcBef>
                <a:spcPts val="0"/>
              </a:spcBef>
              <a:spcAft>
                <a:spcPts val="0"/>
              </a:spcAft>
              <a:buSzPts val="1800"/>
              <a:buChar char="-"/>
            </a:pPr>
            <a:r>
              <a:rPr lang="en"/>
              <a:t>Les données sont envoyées sur un Cloud.</a:t>
            </a:r>
            <a:endParaRPr/>
          </a:p>
          <a:p>
            <a:pPr indent="-342900" lvl="0" marL="457200" rtl="0" algn="l">
              <a:lnSpc>
                <a:spcPct val="150000"/>
              </a:lnSpc>
              <a:spcBef>
                <a:spcPts val="0"/>
              </a:spcBef>
              <a:spcAft>
                <a:spcPts val="0"/>
              </a:spcAft>
              <a:buSzPts val="1800"/>
              <a:buChar char="-"/>
            </a:pPr>
            <a:r>
              <a:rPr lang="en"/>
              <a:t>Les collectivités peuvent consulter ces données en temps-réel.</a:t>
            </a:r>
            <a:endParaRPr/>
          </a:p>
        </p:txBody>
      </p:sp>
      <p:sp>
        <p:nvSpPr>
          <p:cNvPr id="154" name="Google Shape;154;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Holebot : Prototype</a:t>
            </a:r>
            <a:endParaRPr/>
          </a:p>
        </p:txBody>
      </p:sp>
      <p:sp>
        <p:nvSpPr>
          <p:cNvPr id="160" name="Google Shape;160;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Conçu</a:t>
            </a:r>
            <a:r>
              <a:rPr lang="en" sz="1800"/>
              <a:t> il y a 3 mois</a:t>
            </a:r>
            <a:endParaRPr sz="1800"/>
          </a:p>
          <a:p>
            <a:pPr indent="-342900" lvl="0" marL="457200" rtl="0" algn="l">
              <a:lnSpc>
                <a:spcPct val="150000"/>
              </a:lnSpc>
              <a:spcBef>
                <a:spcPts val="0"/>
              </a:spcBef>
              <a:spcAft>
                <a:spcPts val="0"/>
              </a:spcAft>
              <a:buSzPts val="1800"/>
              <a:buChar char="●"/>
            </a:pPr>
            <a:r>
              <a:rPr lang="en" sz="1800"/>
              <a:t>Bonne autonomie</a:t>
            </a:r>
            <a:endParaRPr sz="1800"/>
          </a:p>
          <a:p>
            <a:pPr indent="-342900" lvl="0" marL="457200" rtl="0" algn="l">
              <a:lnSpc>
                <a:spcPct val="115000"/>
              </a:lnSpc>
              <a:spcBef>
                <a:spcPts val="0"/>
              </a:spcBef>
              <a:spcAft>
                <a:spcPts val="0"/>
              </a:spcAft>
              <a:buSzPts val="1800"/>
              <a:buChar char="●"/>
            </a:pPr>
            <a:r>
              <a:rPr lang="en" sz="1800"/>
              <a:t>Détecte des nids de poule et les envoie sur une carte</a:t>
            </a:r>
            <a:endParaRPr sz="1800"/>
          </a:p>
        </p:txBody>
      </p:sp>
      <p:pic>
        <p:nvPicPr>
          <p:cNvPr id="161" name="Google Shape;161;p24"/>
          <p:cNvPicPr preferRelativeResize="0"/>
          <p:nvPr/>
        </p:nvPicPr>
        <p:blipFill rotWithShape="1">
          <a:blip r:embed="rId3">
            <a:alphaModFix/>
          </a:blip>
          <a:srcRect b="6753" l="0" r="0" t="6779"/>
          <a:stretch/>
        </p:blipFill>
        <p:spPr>
          <a:xfrm>
            <a:off x="3637700" y="454200"/>
            <a:ext cx="5198800" cy="3371302"/>
          </a:xfrm>
          <a:prstGeom prst="rect">
            <a:avLst/>
          </a:prstGeom>
          <a:noFill/>
          <a:ln>
            <a:noFill/>
          </a:ln>
        </p:spPr>
      </p:pic>
      <p:sp>
        <p:nvSpPr>
          <p:cNvPr id="162" name="Google Shape;162;p24"/>
          <p:cNvSpPr txBox="1"/>
          <p:nvPr/>
        </p:nvSpPr>
        <p:spPr>
          <a:xfrm>
            <a:off x="3638400" y="4143300"/>
            <a:ext cx="51987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9E9E9E"/>
                </a:solidFill>
                <a:latin typeface="Roboto"/>
                <a:ea typeface="Roboto"/>
                <a:cs typeface="Roboto"/>
                <a:sym typeface="Roboto"/>
              </a:rPr>
              <a:t>Notre prototype, fonctionnel et prêt à être utilisé.</a:t>
            </a:r>
            <a:endParaRPr i="1">
              <a:solidFill>
                <a:srgbClr val="9E9E9E"/>
              </a:solidFill>
              <a:latin typeface="Roboto"/>
              <a:ea typeface="Roboto"/>
              <a:cs typeface="Roboto"/>
              <a:sym typeface="Roboto"/>
            </a:endParaRPr>
          </a:p>
        </p:txBody>
      </p:sp>
      <p:sp>
        <p:nvSpPr>
          <p:cNvPr id="163" name="Google Shape;163;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Holebot : Cloud</a:t>
            </a:r>
            <a:endParaRPr/>
          </a:p>
        </p:txBody>
      </p:sp>
      <p:sp>
        <p:nvSpPr>
          <p:cNvPr id="169" name="Google Shape;169;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Utilise Microsoft Azure</a:t>
            </a:r>
            <a:endParaRPr sz="1800"/>
          </a:p>
          <a:p>
            <a:pPr indent="-342900" lvl="0" marL="457200" rtl="0" algn="l">
              <a:spcBef>
                <a:spcPts val="0"/>
              </a:spcBef>
              <a:spcAft>
                <a:spcPts val="0"/>
              </a:spcAft>
              <a:buSzPts val="1800"/>
              <a:buChar char="●"/>
            </a:pPr>
            <a:r>
              <a:rPr lang="en" sz="1800"/>
              <a:t>Les visualisations se font sur Power BI</a:t>
            </a:r>
            <a:endParaRPr sz="1800"/>
          </a:p>
          <a:p>
            <a:pPr indent="-342900" lvl="0" marL="457200" rtl="0" algn="l">
              <a:spcBef>
                <a:spcPts val="0"/>
              </a:spcBef>
              <a:spcAft>
                <a:spcPts val="0"/>
              </a:spcAft>
              <a:buSzPts val="1800"/>
              <a:buChar char="●"/>
            </a:pPr>
            <a:r>
              <a:rPr lang="en" sz="1800"/>
              <a:t>Très visuel, possibilité de dater les données.</a:t>
            </a:r>
            <a:endParaRPr sz="1800"/>
          </a:p>
        </p:txBody>
      </p:sp>
      <p:pic>
        <p:nvPicPr>
          <p:cNvPr id="170" name="Google Shape;170;p25"/>
          <p:cNvPicPr preferRelativeResize="0"/>
          <p:nvPr/>
        </p:nvPicPr>
        <p:blipFill>
          <a:blip r:embed="rId3">
            <a:alphaModFix/>
          </a:blip>
          <a:stretch>
            <a:fillRect/>
          </a:stretch>
        </p:blipFill>
        <p:spPr>
          <a:xfrm>
            <a:off x="3585700" y="578775"/>
            <a:ext cx="5296550" cy="3081575"/>
          </a:xfrm>
          <a:prstGeom prst="rect">
            <a:avLst/>
          </a:prstGeom>
          <a:noFill/>
          <a:ln>
            <a:noFill/>
          </a:ln>
        </p:spPr>
      </p:pic>
      <p:sp>
        <p:nvSpPr>
          <p:cNvPr id="171" name="Google Shape;171;p25"/>
          <p:cNvSpPr txBox="1"/>
          <p:nvPr/>
        </p:nvSpPr>
        <p:spPr>
          <a:xfrm>
            <a:off x="3625325" y="4029300"/>
            <a:ext cx="5256900" cy="10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9E9E9E"/>
                </a:solidFill>
                <a:latin typeface="Roboto"/>
                <a:ea typeface="Roboto"/>
                <a:cs typeface="Roboto"/>
                <a:sym typeface="Roboto"/>
              </a:rPr>
              <a:t>“Nids de poule” relevés à notre lieu d’étude, Polytech Sorbonne</a:t>
            </a:r>
            <a:endParaRPr i="1">
              <a:solidFill>
                <a:srgbClr val="9E9E9E"/>
              </a:solidFill>
              <a:latin typeface="Roboto"/>
              <a:ea typeface="Roboto"/>
              <a:cs typeface="Roboto"/>
              <a:sym typeface="Roboto"/>
            </a:endParaRPr>
          </a:p>
        </p:txBody>
      </p:sp>
      <p:sp>
        <p:nvSpPr>
          <p:cNvPr id="172" name="Google Shape;172;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Holebot :</a:t>
            </a:r>
            <a:endParaRPr/>
          </a:p>
          <a:p>
            <a:pPr indent="0" lvl="0" marL="0" rtl="0" algn="ctr">
              <a:spcBef>
                <a:spcPts val="0"/>
              </a:spcBef>
              <a:spcAft>
                <a:spcPts val="0"/>
              </a:spcAft>
              <a:buNone/>
            </a:pPr>
            <a:r>
              <a:rPr lang="en"/>
              <a:t>Circuits imprimés</a:t>
            </a:r>
            <a:endParaRPr/>
          </a:p>
        </p:txBody>
      </p:sp>
      <p:sp>
        <p:nvSpPr>
          <p:cNvPr id="178" name="Google Shape;178;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Capteurs connectés via un circuit imprimé.</a:t>
            </a:r>
            <a:endParaRPr sz="1800"/>
          </a:p>
          <a:p>
            <a:pPr indent="-342900" lvl="0" marL="457200" rtl="0" algn="l">
              <a:spcBef>
                <a:spcPts val="0"/>
              </a:spcBef>
              <a:spcAft>
                <a:spcPts val="0"/>
              </a:spcAft>
              <a:buSzPts val="1800"/>
              <a:buChar char="●"/>
            </a:pPr>
            <a:r>
              <a:rPr lang="en" sz="1800"/>
              <a:t>Dispositif stocké dans un boîtier.</a:t>
            </a:r>
            <a:endParaRPr sz="1800"/>
          </a:p>
          <a:p>
            <a:pPr indent="-342900" lvl="0" marL="457200" rtl="0" algn="l">
              <a:spcBef>
                <a:spcPts val="0"/>
              </a:spcBef>
              <a:spcAft>
                <a:spcPts val="0"/>
              </a:spcAft>
              <a:buSzPts val="1800"/>
              <a:buChar char="●"/>
            </a:pPr>
            <a:r>
              <a:rPr lang="en" sz="1800"/>
              <a:t>Alimenté via batterie, rechargé via panneau solaire.</a:t>
            </a:r>
            <a:endParaRPr sz="1800"/>
          </a:p>
        </p:txBody>
      </p:sp>
      <p:pic>
        <p:nvPicPr>
          <p:cNvPr id="179" name="Google Shape;179;p26"/>
          <p:cNvPicPr preferRelativeResize="0"/>
          <p:nvPr/>
        </p:nvPicPr>
        <p:blipFill rotWithShape="1">
          <a:blip r:embed="rId3">
            <a:alphaModFix/>
          </a:blip>
          <a:srcRect b="2528" l="0" r="5123" t="5177"/>
          <a:stretch/>
        </p:blipFill>
        <p:spPr>
          <a:xfrm>
            <a:off x="4467174" y="357802"/>
            <a:ext cx="3646749" cy="3768474"/>
          </a:xfrm>
          <a:prstGeom prst="rect">
            <a:avLst/>
          </a:prstGeom>
          <a:noFill/>
          <a:ln>
            <a:noFill/>
          </a:ln>
        </p:spPr>
      </p:pic>
      <p:sp>
        <p:nvSpPr>
          <p:cNvPr id="180" name="Google Shape;180;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 name="Google Shape;181;p26"/>
          <p:cNvSpPr txBox="1"/>
          <p:nvPr/>
        </p:nvSpPr>
        <p:spPr>
          <a:xfrm>
            <a:off x="4752750" y="4287275"/>
            <a:ext cx="3075600" cy="3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2"/>
                </a:solidFill>
                <a:latin typeface="Roboto"/>
                <a:ea typeface="Roboto"/>
                <a:cs typeface="Roboto"/>
                <a:sym typeface="Roboto"/>
              </a:rPr>
              <a:t>Plan du circuit imprimé du prototype</a:t>
            </a:r>
            <a:endParaRPr i="1">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226078" y="6626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Holebot : Un système économique</a:t>
            </a:r>
            <a:endParaRPr/>
          </a:p>
        </p:txBody>
      </p:sp>
      <p:sp>
        <p:nvSpPr>
          <p:cNvPr id="187" name="Google Shape;187;p27"/>
          <p:cNvSpPr txBox="1"/>
          <p:nvPr>
            <p:ph idx="1" type="body"/>
          </p:nvPr>
        </p:nvSpPr>
        <p:spPr>
          <a:xfrm>
            <a:off x="226075" y="1770600"/>
            <a:ext cx="2808000" cy="316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Somme des </a:t>
            </a:r>
            <a:r>
              <a:rPr lang="en" sz="1800"/>
              <a:t>coûts</a:t>
            </a:r>
            <a:r>
              <a:rPr lang="en" sz="1800"/>
              <a:t> des composants : inférieure à la centaine d’euros</a:t>
            </a:r>
            <a:endParaRPr sz="1800"/>
          </a:p>
          <a:p>
            <a:pPr indent="0" lvl="0" marL="4572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Temps de prototypage : 250 heures estimées</a:t>
            </a:r>
            <a:endParaRPr sz="1800"/>
          </a:p>
        </p:txBody>
      </p:sp>
      <p:pic>
        <p:nvPicPr>
          <p:cNvPr id="188" name="Google Shape;188;p27"/>
          <p:cNvPicPr preferRelativeResize="0"/>
          <p:nvPr/>
        </p:nvPicPr>
        <p:blipFill>
          <a:blip r:embed="rId3">
            <a:alphaModFix/>
          </a:blip>
          <a:stretch>
            <a:fillRect/>
          </a:stretch>
        </p:blipFill>
        <p:spPr>
          <a:xfrm>
            <a:off x="6772051" y="-206450"/>
            <a:ext cx="2180126" cy="2180126"/>
          </a:xfrm>
          <a:prstGeom prst="rect">
            <a:avLst/>
          </a:prstGeom>
          <a:noFill/>
          <a:ln>
            <a:noFill/>
          </a:ln>
        </p:spPr>
      </p:pic>
      <p:pic>
        <p:nvPicPr>
          <p:cNvPr id="189" name="Google Shape;189;p27"/>
          <p:cNvPicPr preferRelativeResize="0"/>
          <p:nvPr/>
        </p:nvPicPr>
        <p:blipFill>
          <a:blip r:embed="rId4">
            <a:alphaModFix/>
          </a:blip>
          <a:stretch>
            <a:fillRect/>
          </a:stretch>
        </p:blipFill>
        <p:spPr>
          <a:xfrm>
            <a:off x="3571475" y="143725"/>
            <a:ext cx="2001050" cy="1626875"/>
          </a:xfrm>
          <a:prstGeom prst="rect">
            <a:avLst/>
          </a:prstGeom>
          <a:noFill/>
          <a:ln>
            <a:noFill/>
          </a:ln>
        </p:spPr>
      </p:pic>
      <p:pic>
        <p:nvPicPr>
          <p:cNvPr id="190" name="Google Shape;190;p27"/>
          <p:cNvPicPr preferRelativeResize="0"/>
          <p:nvPr/>
        </p:nvPicPr>
        <p:blipFill>
          <a:blip r:embed="rId5">
            <a:alphaModFix/>
          </a:blip>
          <a:stretch>
            <a:fillRect/>
          </a:stretch>
        </p:blipFill>
        <p:spPr>
          <a:xfrm>
            <a:off x="5277295" y="143713"/>
            <a:ext cx="1728930" cy="1626875"/>
          </a:xfrm>
          <a:prstGeom prst="rect">
            <a:avLst/>
          </a:prstGeom>
          <a:noFill/>
          <a:ln>
            <a:noFill/>
          </a:ln>
        </p:spPr>
      </p:pic>
      <p:pic>
        <p:nvPicPr>
          <p:cNvPr id="191" name="Google Shape;191;p27"/>
          <p:cNvPicPr preferRelativeResize="0"/>
          <p:nvPr/>
        </p:nvPicPr>
        <p:blipFill>
          <a:blip r:embed="rId6">
            <a:alphaModFix/>
          </a:blip>
          <a:stretch>
            <a:fillRect/>
          </a:stretch>
        </p:blipFill>
        <p:spPr>
          <a:xfrm>
            <a:off x="7341450" y="1616000"/>
            <a:ext cx="1802550" cy="1696150"/>
          </a:xfrm>
          <a:prstGeom prst="rect">
            <a:avLst/>
          </a:prstGeom>
          <a:noFill/>
          <a:ln>
            <a:noFill/>
          </a:ln>
        </p:spPr>
      </p:pic>
      <p:pic>
        <p:nvPicPr>
          <p:cNvPr id="192" name="Google Shape;192;p27"/>
          <p:cNvPicPr preferRelativeResize="0"/>
          <p:nvPr/>
        </p:nvPicPr>
        <p:blipFill>
          <a:blip r:embed="rId7">
            <a:alphaModFix/>
          </a:blip>
          <a:stretch>
            <a:fillRect/>
          </a:stretch>
        </p:blipFill>
        <p:spPr>
          <a:xfrm>
            <a:off x="3571475" y="1654451"/>
            <a:ext cx="1847850" cy="1619250"/>
          </a:xfrm>
          <a:prstGeom prst="rect">
            <a:avLst/>
          </a:prstGeom>
          <a:noFill/>
          <a:ln>
            <a:noFill/>
          </a:ln>
        </p:spPr>
      </p:pic>
      <p:pic>
        <p:nvPicPr>
          <p:cNvPr id="193" name="Google Shape;193;p27"/>
          <p:cNvPicPr preferRelativeResize="0"/>
          <p:nvPr/>
        </p:nvPicPr>
        <p:blipFill>
          <a:blip r:embed="rId8">
            <a:alphaModFix/>
          </a:blip>
          <a:stretch>
            <a:fillRect/>
          </a:stretch>
        </p:blipFill>
        <p:spPr>
          <a:xfrm>
            <a:off x="5419329" y="1770600"/>
            <a:ext cx="2068399" cy="1868450"/>
          </a:xfrm>
          <a:prstGeom prst="rect">
            <a:avLst/>
          </a:prstGeom>
          <a:noFill/>
          <a:ln>
            <a:noFill/>
          </a:ln>
        </p:spPr>
      </p:pic>
      <p:sp>
        <p:nvSpPr>
          <p:cNvPr id="194" name="Google Shape;194;p27"/>
          <p:cNvSpPr txBox="1"/>
          <p:nvPr/>
        </p:nvSpPr>
        <p:spPr>
          <a:xfrm>
            <a:off x="3633350" y="3932375"/>
            <a:ext cx="5218200" cy="8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9E9E9E"/>
                </a:solidFill>
                <a:latin typeface="Roboto"/>
                <a:ea typeface="Roboto"/>
                <a:cs typeface="Roboto"/>
                <a:sym typeface="Roboto"/>
              </a:rPr>
              <a:t>L'entièreté</a:t>
            </a:r>
            <a:r>
              <a:rPr i="1" lang="en">
                <a:solidFill>
                  <a:srgbClr val="9E9E9E"/>
                </a:solidFill>
                <a:latin typeface="Roboto"/>
                <a:ea typeface="Roboto"/>
                <a:cs typeface="Roboto"/>
                <a:sym typeface="Roboto"/>
              </a:rPr>
              <a:t> de nos modules et notre microcontrôleur. </a:t>
            </a:r>
            <a:endParaRPr i="1">
              <a:solidFill>
                <a:srgbClr val="9E9E9E"/>
              </a:solidFill>
              <a:latin typeface="Roboto"/>
              <a:ea typeface="Roboto"/>
              <a:cs typeface="Roboto"/>
              <a:sym typeface="Roboto"/>
            </a:endParaRPr>
          </a:p>
          <a:p>
            <a:pPr indent="0" lvl="0" marL="0" rtl="0" algn="ctr">
              <a:spcBef>
                <a:spcPts val="0"/>
              </a:spcBef>
              <a:spcAft>
                <a:spcPts val="0"/>
              </a:spcAft>
              <a:buNone/>
            </a:pPr>
            <a:r>
              <a:rPr i="1" lang="en">
                <a:solidFill>
                  <a:srgbClr val="9E9E9E"/>
                </a:solidFill>
                <a:latin typeface="Roboto"/>
                <a:ea typeface="Roboto"/>
                <a:cs typeface="Roboto"/>
                <a:sym typeface="Roboto"/>
              </a:rPr>
              <a:t>Prix estimé : 90€ avec la pile et le panneau solaire.</a:t>
            </a:r>
            <a:endParaRPr i="1">
              <a:solidFill>
                <a:srgbClr val="9E9E9E"/>
              </a:solidFill>
              <a:latin typeface="Roboto"/>
              <a:ea typeface="Roboto"/>
              <a:cs typeface="Roboto"/>
              <a:sym typeface="Roboto"/>
            </a:endParaRPr>
          </a:p>
        </p:txBody>
      </p:sp>
      <p:sp>
        <p:nvSpPr>
          <p:cNvPr id="195" name="Google Shape;195;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 problème, c’est que Holebot, c’est pas super...</a:t>
            </a:r>
            <a:endParaRPr/>
          </a:p>
        </p:txBody>
      </p:sp>
      <p:sp>
        <p:nvSpPr>
          <p:cNvPr id="201" name="Google Shape;201;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Holebot : Comment évoluer ?</a:t>
            </a:r>
            <a:endParaRPr/>
          </a:p>
        </p:txBody>
      </p:sp>
      <p:sp>
        <p:nvSpPr>
          <p:cNvPr id="207" name="Google Shape;207;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600"/>
              </a:spcBef>
              <a:spcAft>
                <a:spcPts val="0"/>
              </a:spcAft>
              <a:buNone/>
            </a:pPr>
            <a:r>
              <a:rPr lang="en" sz="1800"/>
              <a:t>Tout problème a une solution.</a:t>
            </a:r>
            <a:endParaRPr sz="1800"/>
          </a:p>
          <a:p>
            <a:pPr indent="0" lvl="0" marL="0" rtl="0" algn="l">
              <a:spcBef>
                <a:spcPts val="1600"/>
              </a:spcBef>
              <a:spcAft>
                <a:spcPts val="0"/>
              </a:spcAft>
              <a:buNone/>
            </a:pPr>
            <a:r>
              <a:rPr lang="en" sz="1800"/>
              <a:t>Or, trois problèmes ont été soulevés par Holebot.</a:t>
            </a:r>
            <a:endParaRPr sz="1800"/>
          </a:p>
          <a:p>
            <a:pPr indent="0" lvl="0" marL="0" rtl="0" algn="l">
              <a:spcBef>
                <a:spcPts val="1600"/>
              </a:spcBef>
              <a:spcAft>
                <a:spcPts val="1600"/>
              </a:spcAft>
              <a:buNone/>
            </a:pPr>
            <a:r>
              <a:t/>
            </a:r>
            <a:endParaRPr sz="1800"/>
          </a:p>
        </p:txBody>
      </p:sp>
      <p:sp>
        <p:nvSpPr>
          <p:cNvPr id="208" name="Google Shape;208;p29"/>
          <p:cNvSpPr txBox="1"/>
          <p:nvPr/>
        </p:nvSpPr>
        <p:spPr>
          <a:xfrm>
            <a:off x="3468250" y="928650"/>
            <a:ext cx="5483700" cy="328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 sz="1800" u="sng">
                <a:solidFill>
                  <a:schemeClr val="lt2"/>
                </a:solidFill>
                <a:latin typeface="Roboto"/>
                <a:ea typeface="Roboto"/>
                <a:cs typeface="Roboto"/>
                <a:sym typeface="Roboto"/>
              </a:rPr>
              <a:t>Comment toucher un plus grand public ?</a:t>
            </a:r>
            <a:endParaRPr sz="1800" u="sng">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u="sng">
                <a:solidFill>
                  <a:schemeClr val="lt2"/>
                </a:solidFill>
                <a:latin typeface="Roboto"/>
                <a:ea typeface="Roboto"/>
                <a:cs typeface="Roboto"/>
                <a:sym typeface="Roboto"/>
              </a:rPr>
              <a:t>Comment collecter plus de données ?</a:t>
            </a:r>
            <a:endParaRPr sz="1800" u="sng">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 sz="1800" u="sng">
                <a:solidFill>
                  <a:schemeClr val="lt2"/>
                </a:solidFill>
                <a:latin typeface="Roboto"/>
                <a:ea typeface="Roboto"/>
                <a:cs typeface="Roboto"/>
                <a:sym typeface="Roboto"/>
              </a:rPr>
              <a:t>Comment assurer des profits durables ?</a:t>
            </a:r>
            <a:endParaRPr sz="1800" u="sng">
              <a:solidFill>
                <a:schemeClr val="lt2"/>
              </a:solidFill>
              <a:latin typeface="Roboto"/>
              <a:ea typeface="Roboto"/>
              <a:cs typeface="Roboto"/>
              <a:sym typeface="Roboto"/>
            </a:endParaRPr>
          </a:p>
        </p:txBody>
      </p:sp>
      <p:sp>
        <p:nvSpPr>
          <p:cNvPr id="209" name="Google Shape;209;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descr="Closeup from the side of a hand pushing a knob on an audio mixer" id="214" name="Google Shape;214;p3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15" name="Google Shape;215;p30"/>
          <p:cNvSpPr txBox="1"/>
          <p:nvPr>
            <p:ph type="title"/>
          </p:nvPr>
        </p:nvSpPr>
        <p:spPr>
          <a:xfrm>
            <a:off x="-9050" y="1830600"/>
            <a:ext cx="45945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Notre</a:t>
            </a:r>
            <a:r>
              <a:rPr lang="en">
                <a:solidFill>
                  <a:schemeClr val="lt1"/>
                </a:solidFill>
              </a:rPr>
              <a:t> </a:t>
            </a:r>
            <a:r>
              <a:rPr lang="en">
                <a:solidFill>
                  <a:schemeClr val="lt1"/>
                </a:solidFill>
              </a:rPr>
              <a:t>solution :</a:t>
            </a:r>
            <a:endParaRPr>
              <a:solidFill>
                <a:schemeClr val="lt1"/>
              </a:solidFill>
            </a:endParaRPr>
          </a:p>
          <a:p>
            <a:pPr indent="0" lvl="0" marL="0" rtl="0" algn="ctr">
              <a:spcBef>
                <a:spcPts val="0"/>
              </a:spcBef>
              <a:spcAft>
                <a:spcPts val="0"/>
              </a:spcAft>
              <a:buNone/>
            </a:pPr>
            <a:r>
              <a:rPr lang="en">
                <a:solidFill>
                  <a:schemeClr val="lt1"/>
                </a:solidFill>
              </a:rPr>
              <a:t>Twizy Polymètre</a:t>
            </a:r>
            <a:endParaRPr>
              <a:solidFill>
                <a:schemeClr val="lt1"/>
              </a:solidFill>
            </a:endParaRPr>
          </a:p>
        </p:txBody>
      </p:sp>
      <p:sp>
        <p:nvSpPr>
          <p:cNvPr id="216" name="Google Shape;21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La voiture laboratoire conçue pour</a:t>
            </a:r>
            <a:r>
              <a:rPr lang="en" sz="3000"/>
              <a:t> récolter des data urbaines.</a:t>
            </a:r>
            <a:endParaRPr sz="3000"/>
          </a:p>
        </p:txBody>
      </p:sp>
      <p:sp>
        <p:nvSpPr>
          <p:cNvPr id="217" name="Google Shape;217;p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Vidéo promotionnelle de la Twizy Polymètre - Mars 2019</a:t>
            </a:r>
            <a:endParaRPr/>
          </a:p>
        </p:txBody>
      </p:sp>
      <p:sp>
        <p:nvSpPr>
          <p:cNvPr id="223" name="Google Shape;223;p3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24" name="Google Shape;224;p31" title="Polymètre">
            <a:hlinkClick r:id="rId3"/>
          </p:cNvPr>
          <p:cNvPicPr preferRelativeResize="0"/>
          <p:nvPr/>
        </p:nvPicPr>
        <p:blipFill>
          <a:blip r:embed="rId4">
            <a:alphaModFix/>
          </a:blip>
          <a:stretch>
            <a:fillRect/>
          </a:stretch>
        </p:blipFill>
        <p:spPr>
          <a:xfrm>
            <a:off x="529388" y="27700"/>
            <a:ext cx="8085224" cy="461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3">
            <a:alphaModFix/>
          </a:blip>
          <a:srcRect b="7869" l="0" r="0" t="7869"/>
          <a:stretch/>
        </p:blipFill>
        <p:spPr>
          <a:xfrm>
            <a:off x="150" y="0"/>
            <a:ext cx="9143999" cy="5143500"/>
          </a:xfrm>
          <a:prstGeom prst="rect">
            <a:avLst/>
          </a:prstGeom>
          <a:noFill/>
          <a:ln>
            <a:noFill/>
          </a:ln>
        </p:spPr>
      </p:pic>
      <p:sp>
        <p:nvSpPr>
          <p:cNvPr id="76" name="Google Shape;76;p14"/>
          <p:cNvSpPr txBox="1"/>
          <p:nvPr>
            <p:ph type="title"/>
          </p:nvPr>
        </p:nvSpPr>
        <p:spPr>
          <a:xfrm>
            <a:off x="490250" y="488250"/>
            <a:ext cx="80334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Notre mission :</a:t>
            </a:r>
            <a:endParaRPr b="1" sz="4800"/>
          </a:p>
          <a:p>
            <a:pPr indent="0" lvl="0" marL="0" rtl="0" algn="l">
              <a:spcBef>
                <a:spcPts val="0"/>
              </a:spcBef>
              <a:spcAft>
                <a:spcPts val="0"/>
              </a:spcAft>
              <a:buNone/>
            </a:pPr>
            <a:r>
              <a:rPr lang="en" sz="4800"/>
              <a:t>Offrir aux collectivités et aux entreprises un outil pour améliorer l’état des routes.</a:t>
            </a:r>
            <a:endParaRPr sz="4800"/>
          </a:p>
        </p:txBody>
      </p:sp>
      <p:sp>
        <p:nvSpPr>
          <p:cNvPr id="77" name="Google Shape;77;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Twizy Polymètre - Principe</a:t>
            </a:r>
            <a:endParaRPr/>
          </a:p>
        </p:txBody>
      </p:sp>
      <p:sp>
        <p:nvSpPr>
          <p:cNvPr id="230" name="Google Shape;230;p3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Analyse de la voiture :</a:t>
            </a:r>
            <a:endParaRPr sz="1800" u="sng"/>
          </a:p>
          <a:p>
            <a:pPr indent="-342900" lvl="0" marL="457200" rtl="0" algn="l">
              <a:spcBef>
                <a:spcPts val="1600"/>
              </a:spcBef>
              <a:spcAft>
                <a:spcPts val="0"/>
              </a:spcAft>
              <a:buSzPts val="1800"/>
              <a:buChar char="-"/>
            </a:pPr>
            <a:r>
              <a:rPr lang="en" sz="1800"/>
              <a:t>Branchée sur le connecteur CAN de la voiture, elle récolte toutes les données de la voiture :</a:t>
            </a:r>
            <a:endParaRPr sz="1800"/>
          </a:p>
          <a:p>
            <a:pPr indent="-342900" lvl="1" marL="914400" rtl="0" algn="l">
              <a:spcBef>
                <a:spcPts val="0"/>
              </a:spcBef>
              <a:spcAft>
                <a:spcPts val="0"/>
              </a:spcAft>
              <a:buSzPts val="1800"/>
              <a:buChar char="-"/>
            </a:pPr>
            <a:r>
              <a:rPr lang="en" sz="1800"/>
              <a:t>Vitesse et accélération,</a:t>
            </a:r>
            <a:endParaRPr sz="1800"/>
          </a:p>
          <a:p>
            <a:pPr indent="-342900" lvl="1" marL="914400" rtl="0" algn="l">
              <a:spcBef>
                <a:spcPts val="0"/>
              </a:spcBef>
              <a:spcAft>
                <a:spcPts val="0"/>
              </a:spcAft>
              <a:buSzPts val="1800"/>
              <a:buChar char="-"/>
            </a:pPr>
            <a:r>
              <a:rPr lang="en" sz="1800"/>
              <a:t>Etat batterie,</a:t>
            </a:r>
            <a:endParaRPr sz="1800"/>
          </a:p>
          <a:p>
            <a:pPr indent="-342900" lvl="1" marL="914400" rtl="0" algn="l">
              <a:spcBef>
                <a:spcPts val="0"/>
              </a:spcBef>
              <a:spcAft>
                <a:spcPts val="0"/>
              </a:spcAft>
              <a:buSzPts val="1800"/>
              <a:buChar char="-"/>
            </a:pPr>
            <a:r>
              <a:rPr lang="en" sz="1800"/>
              <a:t>etc...</a:t>
            </a:r>
            <a:endParaRPr sz="1800"/>
          </a:p>
        </p:txBody>
      </p:sp>
      <p:sp>
        <p:nvSpPr>
          <p:cNvPr id="231" name="Google Shape;231;p3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Analyse de l’environnement urbain :</a:t>
            </a:r>
            <a:endParaRPr sz="1800" u="sng"/>
          </a:p>
          <a:p>
            <a:pPr indent="-342900" lvl="0" marL="457200" rtl="0" algn="l">
              <a:spcBef>
                <a:spcPts val="1600"/>
              </a:spcBef>
              <a:spcAft>
                <a:spcPts val="0"/>
              </a:spcAft>
              <a:buSzPts val="1800"/>
              <a:buChar char="-"/>
            </a:pPr>
            <a:r>
              <a:rPr lang="en" sz="1800"/>
              <a:t>Branchés sur une carte spéciale, des capteurs IoT récoltent toutes les données à avoir :</a:t>
            </a:r>
            <a:endParaRPr sz="1800"/>
          </a:p>
          <a:p>
            <a:pPr indent="-342900" lvl="1" marL="914400" rtl="0" algn="l">
              <a:spcBef>
                <a:spcPts val="0"/>
              </a:spcBef>
              <a:spcAft>
                <a:spcPts val="0"/>
              </a:spcAft>
              <a:buSzPts val="1800"/>
              <a:buChar char="-"/>
            </a:pPr>
            <a:r>
              <a:rPr lang="en" sz="1800"/>
              <a:t>Pollutions lumineuse, sonore, de l’air, etc…</a:t>
            </a:r>
            <a:endParaRPr sz="1800"/>
          </a:p>
          <a:p>
            <a:pPr indent="-342900" lvl="1" marL="914400" rtl="0" algn="l">
              <a:spcBef>
                <a:spcPts val="0"/>
              </a:spcBef>
              <a:spcAft>
                <a:spcPts val="0"/>
              </a:spcAft>
              <a:buSzPts val="1800"/>
              <a:buChar char="-"/>
            </a:pPr>
            <a:r>
              <a:rPr lang="en" sz="1800"/>
              <a:t>Caméra et IA associée,</a:t>
            </a:r>
            <a:endParaRPr sz="1800"/>
          </a:p>
          <a:p>
            <a:pPr indent="-342900" lvl="1" marL="914400" rtl="0" algn="l">
              <a:spcBef>
                <a:spcPts val="0"/>
              </a:spcBef>
              <a:spcAft>
                <a:spcPts val="0"/>
              </a:spcAft>
              <a:buSzPts val="1800"/>
              <a:buChar char="-"/>
            </a:pPr>
            <a:r>
              <a:rPr lang="en" sz="1800"/>
              <a:t>etc...</a:t>
            </a:r>
            <a:endParaRPr sz="1800"/>
          </a:p>
        </p:txBody>
      </p:sp>
      <p:sp>
        <p:nvSpPr>
          <p:cNvPr id="232" name="Google Shape;232;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226078" y="5102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Twizy Polymètre, au coeur de l’innovation</a:t>
            </a:r>
            <a:endParaRPr/>
          </a:p>
        </p:txBody>
      </p:sp>
      <p:sp>
        <p:nvSpPr>
          <p:cNvPr id="238" name="Google Shape;238;p33"/>
          <p:cNvSpPr txBox="1"/>
          <p:nvPr>
            <p:ph idx="1" type="body"/>
          </p:nvPr>
        </p:nvSpPr>
        <p:spPr>
          <a:xfrm>
            <a:off x="226075" y="15420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MangOH Red :</a:t>
            </a:r>
            <a:endParaRPr b="1" sz="2400"/>
          </a:p>
          <a:p>
            <a:pPr indent="-342900" lvl="0" marL="457200" rtl="0" algn="l">
              <a:spcBef>
                <a:spcPts val="1600"/>
              </a:spcBef>
              <a:spcAft>
                <a:spcPts val="0"/>
              </a:spcAft>
              <a:buSzPts val="1800"/>
              <a:buChar char="-"/>
            </a:pPr>
            <a:r>
              <a:rPr lang="en" sz="1800"/>
              <a:t>Carte faite à la fois pour prototyper et </a:t>
            </a:r>
            <a:r>
              <a:rPr lang="en" sz="1800"/>
              <a:t>désigner</a:t>
            </a:r>
            <a:r>
              <a:rPr lang="en" sz="1800"/>
              <a:t> de manière industrielle.</a:t>
            </a:r>
            <a:endParaRPr sz="1800"/>
          </a:p>
          <a:p>
            <a:pPr indent="-342900" lvl="0" marL="457200" rtl="0" algn="l">
              <a:spcBef>
                <a:spcPts val="0"/>
              </a:spcBef>
              <a:spcAft>
                <a:spcPts val="0"/>
              </a:spcAft>
              <a:buSzPts val="1800"/>
              <a:buChar char="-"/>
            </a:pPr>
            <a:r>
              <a:rPr lang="en" sz="1800"/>
              <a:t>Système de carte IoT pour développer des projets modernes et avancés.</a:t>
            </a:r>
            <a:endParaRPr sz="1800"/>
          </a:p>
        </p:txBody>
      </p:sp>
      <p:pic>
        <p:nvPicPr>
          <p:cNvPr id="239" name="Google Shape;239;p33"/>
          <p:cNvPicPr preferRelativeResize="0"/>
          <p:nvPr/>
        </p:nvPicPr>
        <p:blipFill>
          <a:blip r:embed="rId3">
            <a:alphaModFix/>
          </a:blip>
          <a:stretch>
            <a:fillRect/>
          </a:stretch>
        </p:blipFill>
        <p:spPr>
          <a:xfrm>
            <a:off x="3723078" y="907475"/>
            <a:ext cx="4857750" cy="2743200"/>
          </a:xfrm>
          <a:prstGeom prst="rect">
            <a:avLst/>
          </a:prstGeom>
          <a:noFill/>
          <a:ln>
            <a:noFill/>
          </a:ln>
        </p:spPr>
      </p:pic>
      <p:sp>
        <p:nvSpPr>
          <p:cNvPr id="240" name="Google Shape;240;p33"/>
          <p:cNvSpPr txBox="1"/>
          <p:nvPr/>
        </p:nvSpPr>
        <p:spPr>
          <a:xfrm>
            <a:off x="3723000" y="3978700"/>
            <a:ext cx="4857900" cy="9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9E9E9E"/>
                </a:solidFill>
                <a:latin typeface="Roboto"/>
                <a:ea typeface="Roboto"/>
                <a:cs typeface="Roboto"/>
                <a:sym typeface="Roboto"/>
              </a:rPr>
              <a:t>La carte seule, sans carte d’extension IoT. </a:t>
            </a:r>
            <a:endParaRPr i="1" sz="1800">
              <a:solidFill>
                <a:srgbClr val="9E9E9E"/>
              </a:solidFill>
              <a:latin typeface="Roboto"/>
              <a:ea typeface="Roboto"/>
              <a:cs typeface="Roboto"/>
              <a:sym typeface="Roboto"/>
            </a:endParaRPr>
          </a:p>
        </p:txBody>
      </p:sp>
      <p:sp>
        <p:nvSpPr>
          <p:cNvPr id="241" name="Google Shape;241;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Utilité de la MangOH Red</a:t>
            </a:r>
            <a:endParaRPr/>
          </a:p>
        </p:txBody>
      </p:sp>
      <p:sp>
        <p:nvSpPr>
          <p:cNvPr id="247" name="Google Shape;247;p3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Système de cartes IoT :</a:t>
            </a:r>
            <a:endParaRPr sz="1800" u="sng"/>
          </a:p>
          <a:p>
            <a:pPr indent="-342900" lvl="0" marL="457200" rtl="0" algn="l">
              <a:spcBef>
                <a:spcPts val="1600"/>
              </a:spcBef>
              <a:spcAft>
                <a:spcPts val="0"/>
              </a:spcAft>
              <a:buSzPts val="1800"/>
              <a:buChar char="-"/>
            </a:pPr>
            <a:r>
              <a:rPr lang="en" sz="1800"/>
              <a:t>Permet de lire facilement le bus CAN, et donc d’obtenir les informations sur la voiture.</a:t>
            </a:r>
            <a:endParaRPr sz="1800"/>
          </a:p>
          <a:p>
            <a:pPr indent="-342900" lvl="0" marL="457200" rtl="0" algn="l">
              <a:spcBef>
                <a:spcPts val="0"/>
              </a:spcBef>
              <a:spcAft>
                <a:spcPts val="0"/>
              </a:spcAft>
              <a:buSzPts val="1800"/>
              <a:buChar char="-"/>
            </a:pPr>
            <a:r>
              <a:rPr lang="en" sz="1800"/>
              <a:t>Capacité à changer de technologie rapidement et sans impression de circuits.</a:t>
            </a:r>
            <a:endParaRPr sz="1800"/>
          </a:p>
        </p:txBody>
      </p:sp>
      <p:sp>
        <p:nvSpPr>
          <p:cNvPr id="248" name="Google Shape;248;p3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Carte de prototypage industriel :</a:t>
            </a:r>
            <a:endParaRPr sz="1800" u="sng"/>
          </a:p>
          <a:p>
            <a:pPr indent="-342900" lvl="0" marL="457200" rtl="0" algn="l">
              <a:spcBef>
                <a:spcPts val="1600"/>
              </a:spcBef>
              <a:spcAft>
                <a:spcPts val="0"/>
              </a:spcAft>
              <a:buSzPts val="1800"/>
              <a:buChar char="-"/>
            </a:pPr>
            <a:r>
              <a:rPr lang="en" sz="1800"/>
              <a:t>Permet une exportation vers des schematics nécessaires à la miniaturisation.</a:t>
            </a:r>
            <a:endParaRPr sz="1800"/>
          </a:p>
          <a:p>
            <a:pPr indent="-342900" lvl="0" marL="457200" rtl="0" algn="l">
              <a:spcBef>
                <a:spcPts val="0"/>
              </a:spcBef>
              <a:spcAft>
                <a:spcPts val="0"/>
              </a:spcAft>
              <a:buSzPts val="1800"/>
              <a:buChar char="-"/>
            </a:pPr>
            <a:r>
              <a:rPr lang="en" sz="1800"/>
              <a:t>Pas besoin de réadapter le projet pour le produit final, soit un gain de temps précieux.</a:t>
            </a:r>
            <a:endParaRPr sz="1800"/>
          </a:p>
        </p:txBody>
      </p:sp>
      <p:sp>
        <p:nvSpPr>
          <p:cNvPr id="249" name="Google Shape;249;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50" name="Google Shape;250;p34"/>
          <p:cNvPicPr preferRelativeResize="0"/>
          <p:nvPr/>
        </p:nvPicPr>
        <p:blipFill>
          <a:blip r:embed="rId3">
            <a:alphaModFix/>
          </a:blip>
          <a:stretch>
            <a:fillRect/>
          </a:stretch>
        </p:blipFill>
        <p:spPr>
          <a:xfrm>
            <a:off x="7400000" y="212425"/>
            <a:ext cx="1294001" cy="1294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“Polymètre” = Plusieurs mesures</a:t>
            </a:r>
            <a:endParaRPr/>
          </a:p>
        </p:txBody>
      </p:sp>
      <p:sp>
        <p:nvSpPr>
          <p:cNvPr id="256" name="Google Shape;256;p35"/>
          <p:cNvSpPr txBox="1"/>
          <p:nvPr>
            <p:ph idx="1" type="body"/>
          </p:nvPr>
        </p:nvSpPr>
        <p:spPr>
          <a:xfrm>
            <a:off x="4724400" y="186192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Système de capteurs :</a:t>
            </a:r>
            <a:endParaRPr sz="1800" u="sng"/>
          </a:p>
          <a:p>
            <a:pPr indent="-342900" lvl="0" marL="457200" rtl="0" algn="l">
              <a:spcBef>
                <a:spcPts val="1600"/>
              </a:spcBef>
              <a:spcAft>
                <a:spcPts val="0"/>
              </a:spcAft>
              <a:buSzPts val="1800"/>
              <a:buChar char="-"/>
            </a:pPr>
            <a:r>
              <a:rPr lang="en" sz="1800"/>
              <a:t>Semblable aux systèmes plus connues tels que Arduino.</a:t>
            </a:r>
            <a:endParaRPr sz="1800"/>
          </a:p>
          <a:p>
            <a:pPr indent="-342900" lvl="0" marL="457200" rtl="0" algn="l">
              <a:spcBef>
                <a:spcPts val="0"/>
              </a:spcBef>
              <a:spcAft>
                <a:spcPts val="0"/>
              </a:spcAft>
              <a:buSzPts val="1800"/>
              <a:buChar char="-"/>
            </a:pPr>
            <a:r>
              <a:rPr lang="en" sz="1800"/>
              <a:t>Si un capteur existe, alors il est intégrable à la Twizy Polymètre.</a:t>
            </a:r>
            <a:endParaRPr sz="1800"/>
          </a:p>
          <a:p>
            <a:pPr indent="-342900" lvl="0" marL="457200" rtl="0" algn="l">
              <a:spcBef>
                <a:spcPts val="0"/>
              </a:spcBef>
              <a:spcAft>
                <a:spcPts val="0"/>
              </a:spcAft>
              <a:buSzPts val="1800"/>
              <a:buChar char="-"/>
            </a:pPr>
            <a:r>
              <a:rPr lang="en" sz="1800"/>
              <a:t>Capteurs de luminosité, de pression, de température déjà présents.</a:t>
            </a:r>
            <a:endParaRPr sz="1800"/>
          </a:p>
        </p:txBody>
      </p:sp>
      <p:sp>
        <p:nvSpPr>
          <p:cNvPr id="257" name="Google Shape;257;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58" name="Google Shape;258;p35"/>
          <p:cNvPicPr preferRelativeResize="0"/>
          <p:nvPr/>
        </p:nvPicPr>
        <p:blipFill>
          <a:blip r:embed="rId3">
            <a:alphaModFix/>
          </a:blip>
          <a:stretch>
            <a:fillRect/>
          </a:stretch>
        </p:blipFill>
        <p:spPr>
          <a:xfrm>
            <a:off x="1993773" y="2115267"/>
            <a:ext cx="956152" cy="914926"/>
          </a:xfrm>
          <a:prstGeom prst="rect">
            <a:avLst/>
          </a:prstGeom>
          <a:noFill/>
          <a:ln>
            <a:noFill/>
          </a:ln>
        </p:spPr>
      </p:pic>
      <p:pic>
        <p:nvPicPr>
          <p:cNvPr id="259" name="Google Shape;259;p35"/>
          <p:cNvPicPr preferRelativeResize="0"/>
          <p:nvPr/>
        </p:nvPicPr>
        <p:blipFill>
          <a:blip r:embed="rId4">
            <a:alphaModFix/>
          </a:blip>
          <a:stretch>
            <a:fillRect/>
          </a:stretch>
        </p:blipFill>
        <p:spPr>
          <a:xfrm>
            <a:off x="3424295" y="2115262"/>
            <a:ext cx="956152" cy="914925"/>
          </a:xfrm>
          <a:prstGeom prst="rect">
            <a:avLst/>
          </a:prstGeom>
          <a:noFill/>
          <a:ln>
            <a:noFill/>
          </a:ln>
        </p:spPr>
      </p:pic>
      <p:pic>
        <p:nvPicPr>
          <p:cNvPr id="260" name="Google Shape;260;p35"/>
          <p:cNvPicPr preferRelativeResize="0"/>
          <p:nvPr/>
        </p:nvPicPr>
        <p:blipFill>
          <a:blip r:embed="rId5">
            <a:alphaModFix/>
          </a:blip>
          <a:stretch>
            <a:fillRect/>
          </a:stretch>
        </p:blipFill>
        <p:spPr>
          <a:xfrm>
            <a:off x="1993773" y="3324537"/>
            <a:ext cx="956153" cy="914926"/>
          </a:xfrm>
          <a:prstGeom prst="rect">
            <a:avLst/>
          </a:prstGeom>
          <a:noFill/>
          <a:ln>
            <a:noFill/>
          </a:ln>
        </p:spPr>
      </p:pic>
      <p:pic>
        <p:nvPicPr>
          <p:cNvPr id="261" name="Google Shape;261;p35"/>
          <p:cNvPicPr preferRelativeResize="0"/>
          <p:nvPr/>
        </p:nvPicPr>
        <p:blipFill>
          <a:blip r:embed="rId6">
            <a:alphaModFix/>
          </a:blip>
          <a:stretch>
            <a:fillRect/>
          </a:stretch>
        </p:blipFill>
        <p:spPr>
          <a:xfrm>
            <a:off x="3424298" y="3324549"/>
            <a:ext cx="956152" cy="914912"/>
          </a:xfrm>
          <a:prstGeom prst="rect">
            <a:avLst/>
          </a:prstGeom>
          <a:noFill/>
          <a:ln>
            <a:noFill/>
          </a:ln>
        </p:spPr>
      </p:pic>
      <p:pic>
        <p:nvPicPr>
          <p:cNvPr id="262" name="Google Shape;262;p35"/>
          <p:cNvPicPr preferRelativeResize="0"/>
          <p:nvPr/>
        </p:nvPicPr>
        <p:blipFill>
          <a:blip r:embed="rId7">
            <a:alphaModFix/>
          </a:blip>
          <a:stretch>
            <a:fillRect/>
          </a:stretch>
        </p:blipFill>
        <p:spPr>
          <a:xfrm>
            <a:off x="563250" y="2115267"/>
            <a:ext cx="956152" cy="914925"/>
          </a:xfrm>
          <a:prstGeom prst="rect">
            <a:avLst/>
          </a:prstGeom>
          <a:noFill/>
          <a:ln>
            <a:noFill/>
          </a:ln>
        </p:spPr>
      </p:pic>
      <p:pic>
        <p:nvPicPr>
          <p:cNvPr id="263" name="Google Shape;263;p35"/>
          <p:cNvPicPr preferRelativeResize="0"/>
          <p:nvPr/>
        </p:nvPicPr>
        <p:blipFill>
          <a:blip r:embed="rId8">
            <a:alphaModFix/>
          </a:blip>
          <a:stretch>
            <a:fillRect/>
          </a:stretch>
        </p:blipFill>
        <p:spPr>
          <a:xfrm>
            <a:off x="3619313" y="2464767"/>
            <a:ext cx="345331" cy="352552"/>
          </a:xfrm>
          <a:prstGeom prst="rect">
            <a:avLst/>
          </a:prstGeom>
          <a:noFill/>
          <a:ln>
            <a:noFill/>
          </a:ln>
        </p:spPr>
      </p:pic>
      <p:pic>
        <p:nvPicPr>
          <p:cNvPr id="264" name="Google Shape;264;p35"/>
          <p:cNvPicPr preferRelativeResize="0"/>
          <p:nvPr/>
        </p:nvPicPr>
        <p:blipFill>
          <a:blip r:embed="rId9">
            <a:alphaModFix/>
          </a:blip>
          <a:stretch>
            <a:fillRect/>
          </a:stretch>
        </p:blipFill>
        <p:spPr>
          <a:xfrm>
            <a:off x="563250" y="3324538"/>
            <a:ext cx="956150" cy="956150"/>
          </a:xfrm>
          <a:prstGeom prst="rect">
            <a:avLst/>
          </a:prstGeom>
          <a:noFill/>
          <a:ln>
            <a:noFill/>
          </a:ln>
        </p:spPr>
      </p:pic>
      <p:pic>
        <p:nvPicPr>
          <p:cNvPr id="265" name="Google Shape;265;p35"/>
          <p:cNvPicPr preferRelativeResize="0"/>
          <p:nvPr/>
        </p:nvPicPr>
        <p:blipFill>
          <a:blip r:embed="rId10">
            <a:alphaModFix/>
          </a:blip>
          <a:stretch>
            <a:fillRect/>
          </a:stretch>
        </p:blipFill>
        <p:spPr>
          <a:xfrm>
            <a:off x="7401475" y="183600"/>
            <a:ext cx="1322825" cy="1322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4607" l="579" r="46769" t="14124"/>
          <a:stretch/>
        </p:blipFill>
        <p:spPr>
          <a:xfrm>
            <a:off x="5349251" y="1869509"/>
            <a:ext cx="3165102" cy="2809326"/>
          </a:xfrm>
          <a:prstGeom prst="rect">
            <a:avLst/>
          </a:prstGeom>
          <a:noFill/>
          <a:ln>
            <a:noFill/>
          </a:ln>
        </p:spPr>
      </p:pic>
      <p:sp>
        <p:nvSpPr>
          <p:cNvPr id="271" name="Google Shape;271;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Gestion &amp; Traitement des données</a:t>
            </a:r>
            <a:endParaRPr/>
          </a:p>
        </p:txBody>
      </p:sp>
      <p:sp>
        <p:nvSpPr>
          <p:cNvPr id="272" name="Google Shape;272;p3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Différences avec Holebot :</a:t>
            </a:r>
            <a:endParaRPr sz="1800" u="sng"/>
          </a:p>
          <a:p>
            <a:pPr indent="-342900" lvl="0" marL="457200" rtl="0" algn="l">
              <a:spcBef>
                <a:spcPts val="1600"/>
              </a:spcBef>
              <a:spcAft>
                <a:spcPts val="0"/>
              </a:spcAft>
              <a:buSzPts val="1800"/>
              <a:buChar char="-"/>
            </a:pPr>
            <a:r>
              <a:rPr lang="en" sz="1800"/>
              <a:t>Données récoltées via clé 4G,</a:t>
            </a:r>
            <a:endParaRPr sz="1800"/>
          </a:p>
          <a:p>
            <a:pPr indent="-342900" lvl="0" marL="457200" rtl="0" algn="l">
              <a:spcBef>
                <a:spcPts val="0"/>
              </a:spcBef>
              <a:spcAft>
                <a:spcPts val="0"/>
              </a:spcAft>
              <a:buSzPts val="1800"/>
              <a:buChar char="-"/>
            </a:pPr>
            <a:r>
              <a:rPr lang="en" sz="1800"/>
              <a:t>Traitement et visualisation des données sur un serveur possédé par Renault.</a:t>
            </a:r>
            <a:endParaRPr sz="1800"/>
          </a:p>
        </p:txBody>
      </p:sp>
      <p:sp>
        <p:nvSpPr>
          <p:cNvPr id="273" name="Google Shape;273;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Montage sur une Twizy</a:t>
            </a:r>
            <a:endParaRPr/>
          </a:p>
        </p:txBody>
      </p:sp>
      <p:sp>
        <p:nvSpPr>
          <p:cNvPr id="279" name="Google Shape;279;p3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Boîtier = </a:t>
            </a:r>
            <a:r>
              <a:rPr lang="en" sz="1800" u="sng"/>
              <a:t>Boîte</a:t>
            </a:r>
            <a:r>
              <a:rPr lang="en" sz="1800" u="sng"/>
              <a:t> à gants !</a:t>
            </a:r>
            <a:endParaRPr sz="1800" u="sng"/>
          </a:p>
          <a:p>
            <a:pPr indent="-342900" lvl="0" marL="457200" rtl="0" algn="l">
              <a:spcBef>
                <a:spcPts val="1600"/>
              </a:spcBef>
              <a:spcAft>
                <a:spcPts val="0"/>
              </a:spcAft>
              <a:buSzPts val="1800"/>
              <a:buChar char="-"/>
            </a:pPr>
            <a:r>
              <a:rPr lang="en" sz="1800"/>
              <a:t>La Twizy Polymètre serait dépourvue de boîte à gants, cet emplacement étant dédié aussi à l’emplacement du port CAN. </a:t>
            </a:r>
            <a:endParaRPr sz="1800"/>
          </a:p>
          <a:p>
            <a:pPr indent="-342900" lvl="0" marL="457200" rtl="0" algn="l">
              <a:spcBef>
                <a:spcPts val="0"/>
              </a:spcBef>
              <a:spcAft>
                <a:spcPts val="0"/>
              </a:spcAft>
              <a:buSzPts val="1800"/>
              <a:buChar char="-"/>
            </a:pPr>
            <a:r>
              <a:rPr lang="en" sz="1800"/>
              <a:t>On branche le dispositif sur le port CAN, et on l’enlève si besoin de maintenance sur le véhicule.</a:t>
            </a:r>
            <a:endParaRPr sz="1800"/>
          </a:p>
        </p:txBody>
      </p:sp>
      <p:sp>
        <p:nvSpPr>
          <p:cNvPr id="280" name="Google Shape;280;p3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Alimentation, deux options :</a:t>
            </a:r>
            <a:endParaRPr sz="1800" u="sng"/>
          </a:p>
          <a:p>
            <a:pPr indent="-342900" lvl="0" marL="457200" rtl="0" algn="l">
              <a:spcBef>
                <a:spcPts val="1600"/>
              </a:spcBef>
              <a:spcAft>
                <a:spcPts val="0"/>
              </a:spcAft>
              <a:buSzPts val="1800"/>
              <a:buChar char="-"/>
            </a:pPr>
            <a:r>
              <a:rPr lang="en" sz="1800"/>
              <a:t>Première option :</a:t>
            </a:r>
            <a:r>
              <a:rPr lang="en" sz="1800"/>
              <a:t> </a:t>
            </a:r>
            <a:r>
              <a:rPr lang="en" sz="1800"/>
              <a:t>charger le dispositif via la batterie de la voiture (consommation dérisoire face au véhicule).</a:t>
            </a:r>
            <a:endParaRPr sz="1800"/>
          </a:p>
          <a:p>
            <a:pPr indent="-342900" lvl="0" marL="457200" rtl="0" algn="l">
              <a:spcBef>
                <a:spcPts val="0"/>
              </a:spcBef>
              <a:spcAft>
                <a:spcPts val="0"/>
              </a:spcAft>
              <a:buSzPts val="1800"/>
              <a:buChar char="-"/>
            </a:pPr>
            <a:r>
              <a:rPr lang="en" sz="1800"/>
              <a:t>Seconde option : charger via panneaux solaires sur le toit du véhicule.</a:t>
            </a:r>
            <a:endParaRPr sz="1800"/>
          </a:p>
        </p:txBody>
      </p:sp>
      <p:sp>
        <p:nvSpPr>
          <p:cNvPr id="281" name="Google Shape;281;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82" name="Google Shape;282;p37"/>
          <p:cNvPicPr preferRelativeResize="0"/>
          <p:nvPr/>
        </p:nvPicPr>
        <p:blipFill>
          <a:blip r:embed="rId3">
            <a:alphaModFix/>
          </a:blip>
          <a:stretch>
            <a:fillRect/>
          </a:stretch>
        </p:blipFill>
        <p:spPr>
          <a:xfrm>
            <a:off x="7400925" y="260027"/>
            <a:ext cx="1246450" cy="124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Deux scénarios de vente envisagés</a:t>
            </a:r>
            <a:endParaRPr/>
          </a:p>
        </p:txBody>
      </p:sp>
      <p:sp>
        <p:nvSpPr>
          <p:cNvPr id="288" name="Google Shape;288;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Scénario A : Vente de données</a:t>
            </a:r>
            <a:endParaRPr sz="1800" u="sng"/>
          </a:p>
          <a:p>
            <a:pPr indent="-342900" lvl="0" marL="457200" rtl="0" algn="l">
              <a:spcBef>
                <a:spcPts val="1600"/>
              </a:spcBef>
              <a:spcAft>
                <a:spcPts val="0"/>
              </a:spcAft>
              <a:buSzPts val="1800"/>
              <a:buChar char="-"/>
            </a:pPr>
            <a:r>
              <a:rPr lang="en" sz="1800"/>
              <a:t>Renault collecte les données grâce à des véhicules répartis sur le territoire français.</a:t>
            </a:r>
            <a:endParaRPr sz="1800"/>
          </a:p>
          <a:p>
            <a:pPr indent="-342900" lvl="0" marL="457200" rtl="0" algn="l">
              <a:spcBef>
                <a:spcPts val="0"/>
              </a:spcBef>
              <a:spcAft>
                <a:spcPts val="0"/>
              </a:spcAft>
              <a:buSzPts val="1800"/>
              <a:buChar char="-"/>
            </a:pPr>
            <a:r>
              <a:rPr lang="en" sz="1800"/>
              <a:t>Renault revend les données sous forme d’abonnement aux entreprises et collectivités.</a:t>
            </a:r>
            <a:endParaRPr sz="1800"/>
          </a:p>
        </p:txBody>
      </p:sp>
      <p:sp>
        <p:nvSpPr>
          <p:cNvPr id="289" name="Google Shape;289;p3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Scénario B : Vente de véhicules</a:t>
            </a:r>
            <a:endParaRPr sz="1800" u="sng"/>
          </a:p>
          <a:p>
            <a:pPr indent="-342900" lvl="0" marL="457200" rtl="0" algn="l">
              <a:spcBef>
                <a:spcPts val="1600"/>
              </a:spcBef>
              <a:spcAft>
                <a:spcPts val="0"/>
              </a:spcAft>
              <a:buSzPts val="1800"/>
              <a:buChar char="-"/>
            </a:pPr>
            <a:r>
              <a:rPr lang="en" sz="1800"/>
              <a:t>Renault vend des véhicules aux entreprises souhaitant collecter des données.</a:t>
            </a:r>
            <a:endParaRPr sz="1800"/>
          </a:p>
          <a:p>
            <a:pPr indent="-342900" lvl="0" marL="457200" rtl="0" algn="l">
              <a:spcBef>
                <a:spcPts val="0"/>
              </a:spcBef>
              <a:spcAft>
                <a:spcPts val="0"/>
              </a:spcAft>
              <a:buSzPts val="1800"/>
              <a:buChar char="-"/>
            </a:pPr>
            <a:r>
              <a:rPr lang="en" sz="1800"/>
              <a:t>Renault fournit en échange un service de Cloud sous abonnement.</a:t>
            </a:r>
            <a:endParaRPr sz="1800"/>
          </a:p>
        </p:txBody>
      </p:sp>
      <p:sp>
        <p:nvSpPr>
          <p:cNvPr id="290" name="Google Shape;290;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91" name="Google Shape;291;p38"/>
          <p:cNvPicPr preferRelativeResize="0"/>
          <p:nvPr/>
        </p:nvPicPr>
        <p:blipFill>
          <a:blip r:embed="rId3">
            <a:alphaModFix/>
          </a:blip>
          <a:stretch>
            <a:fillRect/>
          </a:stretch>
        </p:blipFill>
        <p:spPr>
          <a:xfrm>
            <a:off x="7400000" y="212425"/>
            <a:ext cx="1294001" cy="1294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 modèle économique proposé :</a:t>
            </a:r>
            <a:endParaRPr/>
          </a:p>
          <a:p>
            <a:pPr indent="0" lvl="0" marL="0" rtl="0" algn="ctr">
              <a:spcBef>
                <a:spcPts val="0"/>
              </a:spcBef>
              <a:spcAft>
                <a:spcPts val="0"/>
              </a:spcAft>
              <a:buNone/>
            </a:pPr>
            <a:r>
              <a:rPr lang="en"/>
              <a:t>Vente sur deux axes</a:t>
            </a:r>
            <a:endParaRPr/>
          </a:p>
        </p:txBody>
      </p:sp>
      <p:sp>
        <p:nvSpPr>
          <p:cNvPr id="297" name="Google Shape;297;p3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Vente de voitures : </a:t>
            </a:r>
            <a:endParaRPr sz="1800" u="sng"/>
          </a:p>
          <a:p>
            <a:pPr indent="-342900" lvl="0" marL="457200" rtl="0" algn="l">
              <a:spcBef>
                <a:spcPts val="1600"/>
              </a:spcBef>
              <a:spcAft>
                <a:spcPts val="0"/>
              </a:spcAft>
              <a:buSzPts val="1800"/>
              <a:buChar char="-"/>
            </a:pPr>
            <a:r>
              <a:rPr lang="en" sz="1800"/>
              <a:t>Vendre à prix réduit des voitures à des entreprises “</a:t>
            </a:r>
            <a:r>
              <a:rPr lang="en" sz="1800"/>
              <a:t>récolteuses</a:t>
            </a:r>
            <a:r>
              <a:rPr lang="en" sz="1800"/>
              <a:t>”.</a:t>
            </a:r>
            <a:endParaRPr sz="1800"/>
          </a:p>
          <a:p>
            <a:pPr indent="-342900" lvl="0" marL="457200" rtl="0" algn="l">
              <a:spcBef>
                <a:spcPts val="0"/>
              </a:spcBef>
              <a:spcAft>
                <a:spcPts val="0"/>
              </a:spcAft>
              <a:buSzPts val="1800"/>
              <a:buChar char="-"/>
            </a:pPr>
            <a:r>
              <a:rPr lang="en" sz="1800"/>
              <a:t>Leur laisser acquérir des données gratuitement, mais elles reversent à Renault une copie de ces données pour les vendre.</a:t>
            </a:r>
            <a:endParaRPr sz="1800"/>
          </a:p>
        </p:txBody>
      </p:sp>
      <p:sp>
        <p:nvSpPr>
          <p:cNvPr id="298" name="Google Shape;298;p3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Vente de données :</a:t>
            </a:r>
            <a:endParaRPr sz="1800" u="sng"/>
          </a:p>
          <a:p>
            <a:pPr indent="-342900" lvl="0" marL="457200" rtl="0" algn="l">
              <a:spcBef>
                <a:spcPts val="1600"/>
              </a:spcBef>
              <a:spcAft>
                <a:spcPts val="0"/>
              </a:spcAft>
              <a:buSzPts val="1800"/>
              <a:buChar char="-"/>
            </a:pPr>
            <a:r>
              <a:rPr lang="en" sz="1800"/>
              <a:t>Les données récoltées par les récolteurs sont ensuite vendues à d’autres entreprises.</a:t>
            </a:r>
            <a:endParaRPr sz="1800"/>
          </a:p>
          <a:p>
            <a:pPr indent="-342900" lvl="0" marL="457200" rtl="0" algn="l">
              <a:spcBef>
                <a:spcPts val="0"/>
              </a:spcBef>
              <a:spcAft>
                <a:spcPts val="0"/>
              </a:spcAft>
              <a:buSzPts val="1800"/>
              <a:buChar char="-"/>
            </a:pPr>
            <a:r>
              <a:rPr lang="en" sz="1800"/>
              <a:t>Ainsi, Renault vend des voitures et des données sans avoir à les récolter soi-même.</a:t>
            </a:r>
            <a:endParaRPr sz="1800"/>
          </a:p>
        </p:txBody>
      </p:sp>
      <p:sp>
        <p:nvSpPr>
          <p:cNvPr id="299" name="Google Shape;299;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 Data : Un champ de récolte infini</a:t>
            </a:r>
            <a:endParaRPr/>
          </a:p>
        </p:txBody>
      </p:sp>
      <p:sp>
        <p:nvSpPr>
          <p:cNvPr id="305" name="Google Shape;305;p4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La data est infinie et renouvelable :</a:t>
            </a:r>
            <a:endParaRPr sz="1800"/>
          </a:p>
          <a:p>
            <a:pPr indent="-342900" lvl="0" marL="457200" rtl="0" algn="l">
              <a:spcBef>
                <a:spcPts val="1600"/>
              </a:spcBef>
              <a:spcAft>
                <a:spcPts val="0"/>
              </a:spcAft>
              <a:buSzPts val="1800"/>
              <a:buChar char="-"/>
            </a:pPr>
            <a:r>
              <a:rPr lang="en" sz="1800"/>
              <a:t>Chaque rue est une source de données.</a:t>
            </a:r>
            <a:endParaRPr sz="1800"/>
          </a:p>
          <a:p>
            <a:pPr indent="-342900" lvl="0" marL="457200" rtl="0" algn="l">
              <a:spcBef>
                <a:spcPts val="0"/>
              </a:spcBef>
              <a:spcAft>
                <a:spcPts val="0"/>
              </a:spcAft>
              <a:buSzPts val="1800"/>
              <a:buChar char="-"/>
            </a:pPr>
            <a:r>
              <a:rPr lang="en" sz="1800"/>
              <a:t>Chaque donnée est renouvelée avec le temps.</a:t>
            </a:r>
            <a:endParaRPr sz="1800"/>
          </a:p>
          <a:p>
            <a:pPr indent="-342900" lvl="0" marL="457200" rtl="0" algn="l">
              <a:spcBef>
                <a:spcPts val="0"/>
              </a:spcBef>
              <a:spcAft>
                <a:spcPts val="0"/>
              </a:spcAft>
              <a:buSzPts val="1800"/>
              <a:buChar char="-"/>
            </a:pPr>
            <a:r>
              <a:rPr lang="en" sz="1800"/>
              <a:t>Les ventes sont donc renouvelables !</a:t>
            </a:r>
            <a:endParaRPr sz="1800"/>
          </a:p>
        </p:txBody>
      </p:sp>
      <p:sp>
        <p:nvSpPr>
          <p:cNvPr id="306" name="Google Shape;306;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07" name="Google Shape;307;p40"/>
          <p:cNvPicPr preferRelativeResize="0"/>
          <p:nvPr/>
        </p:nvPicPr>
        <p:blipFill>
          <a:blip r:embed="rId3">
            <a:alphaModFix/>
          </a:blip>
          <a:stretch>
            <a:fillRect/>
          </a:stretch>
        </p:blipFill>
        <p:spPr>
          <a:xfrm>
            <a:off x="5513701" y="1919076"/>
            <a:ext cx="2839725" cy="2839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 de développement</a:t>
            </a:r>
            <a:endParaRPr/>
          </a:p>
        </p:txBody>
      </p:sp>
      <p:cxnSp>
        <p:nvCxnSpPr>
          <p:cNvPr id="313" name="Google Shape;313;p41"/>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314" name="Google Shape;314;p41"/>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Démarrage</a:t>
            </a:r>
            <a:endParaRPr sz="1700">
              <a:solidFill>
                <a:schemeClr val="dk1"/>
              </a:solidFill>
            </a:endParaRPr>
          </a:p>
        </p:txBody>
      </p:sp>
      <p:sp>
        <p:nvSpPr>
          <p:cNvPr id="315" name="Google Shape;315;p41"/>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Acquisition des premiers récolteurs, projet non rentable</a:t>
            </a:r>
            <a:endParaRPr sz="1200">
              <a:solidFill>
                <a:schemeClr val="dk2"/>
              </a:solidFill>
            </a:endParaRPr>
          </a:p>
        </p:txBody>
      </p:sp>
      <p:cxnSp>
        <p:nvCxnSpPr>
          <p:cNvPr id="316" name="Google Shape;316;p41"/>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317" name="Google Shape;317;p41"/>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Croissance</a:t>
            </a:r>
            <a:endParaRPr sz="1700">
              <a:solidFill>
                <a:schemeClr val="dk1"/>
              </a:solidFill>
            </a:endParaRPr>
          </a:p>
        </p:txBody>
      </p:sp>
      <p:sp>
        <p:nvSpPr>
          <p:cNvPr id="318" name="Google Shape;318;p41"/>
          <p:cNvSpPr txBox="1"/>
          <p:nvPr>
            <p:ph idx="1" type="body"/>
          </p:nvPr>
        </p:nvSpPr>
        <p:spPr>
          <a:xfrm>
            <a:off x="3442797" y="2531100"/>
            <a:ext cx="2215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Agrandissement de la base de données, acquisition des premiers acheteurs de data.</a:t>
            </a:r>
            <a:endParaRPr sz="1200">
              <a:solidFill>
                <a:schemeClr val="dk2"/>
              </a:solidFill>
            </a:endParaRPr>
          </a:p>
        </p:txBody>
      </p:sp>
      <p:cxnSp>
        <p:nvCxnSpPr>
          <p:cNvPr id="319" name="Google Shape;319;p41"/>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320" name="Google Shape;320;p41"/>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Maturité</a:t>
            </a:r>
            <a:endParaRPr sz="1700">
              <a:solidFill>
                <a:schemeClr val="dk1"/>
              </a:solidFill>
            </a:endParaRPr>
          </a:p>
        </p:txBody>
      </p:sp>
      <p:sp>
        <p:nvSpPr>
          <p:cNvPr id="321" name="Google Shape;321;p41"/>
          <p:cNvSpPr txBox="1"/>
          <p:nvPr>
            <p:ph idx="1" type="body"/>
          </p:nvPr>
        </p:nvSpPr>
        <p:spPr>
          <a:xfrm>
            <a:off x="6504625" y="2219975"/>
            <a:ext cx="2215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Vente à de multiples entreprises autour du Big Data, projet fructueux.</a:t>
            </a:r>
            <a:endParaRPr sz="1200">
              <a:solidFill>
                <a:schemeClr val="dk2"/>
              </a:solidFill>
            </a:endParaRPr>
          </a:p>
        </p:txBody>
      </p:sp>
      <p:grpSp>
        <p:nvGrpSpPr>
          <p:cNvPr id="322" name="Google Shape;322;p41"/>
          <p:cNvGrpSpPr/>
          <p:nvPr/>
        </p:nvGrpSpPr>
        <p:grpSpPr>
          <a:xfrm>
            <a:off x="929030" y="3219673"/>
            <a:ext cx="6993309" cy="1520400"/>
            <a:chOff x="929030" y="3219673"/>
            <a:chExt cx="6993309" cy="1520400"/>
          </a:xfrm>
        </p:grpSpPr>
        <p:cxnSp>
          <p:nvCxnSpPr>
            <p:cNvPr id="323" name="Google Shape;323;p41"/>
            <p:cNvCxnSpPr>
              <a:stCxn id="324" idx="6"/>
              <a:endCxn id="325"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324" name="Google Shape;324;p41"/>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28" name="Google Shape;328;p41"/>
          <p:cNvPicPr preferRelativeResize="0"/>
          <p:nvPr/>
        </p:nvPicPr>
        <p:blipFill>
          <a:blip r:embed="rId3">
            <a:alphaModFix/>
          </a:blip>
          <a:stretch>
            <a:fillRect/>
          </a:stretch>
        </p:blipFill>
        <p:spPr>
          <a:xfrm>
            <a:off x="7329900" y="142325"/>
            <a:ext cx="1364100" cy="136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Notre équipe</a:t>
            </a:r>
            <a:endParaRPr/>
          </a:p>
          <a:p>
            <a:pPr indent="0" lvl="0" marL="0" rtl="0" algn="ctr">
              <a:spcBef>
                <a:spcPts val="400"/>
              </a:spcBef>
              <a:spcAft>
                <a:spcPts val="400"/>
              </a:spcAft>
              <a:buNone/>
            </a:pPr>
            <a:r>
              <a:t/>
            </a:r>
            <a:endParaRPr i="1" sz="1600"/>
          </a:p>
        </p:txBody>
      </p:sp>
      <p:pic>
        <p:nvPicPr>
          <p:cNvPr id="84" name="Google Shape;84;p15"/>
          <p:cNvPicPr preferRelativeResize="0"/>
          <p:nvPr/>
        </p:nvPicPr>
        <p:blipFill rotWithShape="1">
          <a:blip r:embed="rId3">
            <a:alphaModFix/>
          </a:blip>
          <a:srcRect b="0" l="0" r="0" t="0"/>
          <a:stretch/>
        </p:blipFill>
        <p:spPr>
          <a:xfrm>
            <a:off x="420725" y="1363020"/>
            <a:ext cx="1644300" cy="1644300"/>
          </a:xfrm>
          <a:prstGeom prst="ellipse">
            <a:avLst/>
          </a:prstGeom>
          <a:noFill/>
          <a:ln>
            <a:noFill/>
          </a:ln>
        </p:spPr>
      </p:pic>
      <p:pic>
        <p:nvPicPr>
          <p:cNvPr id="85" name="Google Shape;85;p15"/>
          <p:cNvPicPr preferRelativeResize="0"/>
          <p:nvPr/>
        </p:nvPicPr>
        <p:blipFill rotWithShape="1">
          <a:blip r:embed="rId4">
            <a:alphaModFix/>
          </a:blip>
          <a:srcRect b="9" l="0" r="0" t="9"/>
          <a:stretch/>
        </p:blipFill>
        <p:spPr>
          <a:xfrm>
            <a:off x="2638668" y="1363170"/>
            <a:ext cx="1644300" cy="1644000"/>
          </a:xfrm>
          <a:prstGeom prst="ellipse">
            <a:avLst/>
          </a:prstGeom>
          <a:noFill/>
          <a:ln>
            <a:noFill/>
          </a:ln>
        </p:spPr>
      </p:pic>
      <p:pic>
        <p:nvPicPr>
          <p:cNvPr id="86" name="Google Shape;86;p15"/>
          <p:cNvPicPr preferRelativeResize="0"/>
          <p:nvPr/>
        </p:nvPicPr>
        <p:blipFill rotWithShape="1">
          <a:blip r:embed="rId5">
            <a:alphaModFix/>
          </a:blip>
          <a:srcRect b="0" l="0" r="0" t="0"/>
          <a:stretch/>
        </p:blipFill>
        <p:spPr>
          <a:xfrm>
            <a:off x="4856629" y="1363008"/>
            <a:ext cx="1644300" cy="1644300"/>
          </a:xfrm>
          <a:prstGeom prst="ellipse">
            <a:avLst/>
          </a:prstGeom>
          <a:noFill/>
          <a:ln>
            <a:noFill/>
          </a:ln>
        </p:spPr>
      </p:pic>
      <p:sp>
        <p:nvSpPr>
          <p:cNvPr id="87" name="Google Shape;87;p15"/>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Dimitris Kokkonis</a:t>
            </a:r>
            <a:endParaRPr sz="1800">
              <a:solidFill>
                <a:schemeClr val="dk1"/>
              </a:solidFill>
            </a:endParaRPr>
          </a:p>
        </p:txBody>
      </p:sp>
      <p:sp>
        <p:nvSpPr>
          <p:cNvPr id="88" name="Google Shape;88;p15"/>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u="sng">
                <a:solidFill>
                  <a:schemeClr val="dk2"/>
                </a:solidFill>
              </a:rPr>
              <a:t>Responsable Energétique</a:t>
            </a:r>
            <a:endParaRPr sz="1200" u="sng">
              <a:solidFill>
                <a:schemeClr val="dk2"/>
              </a:solidFill>
            </a:endParaRPr>
          </a:p>
        </p:txBody>
      </p:sp>
      <p:sp>
        <p:nvSpPr>
          <p:cNvPr id="89" name="Google Shape;89;p15"/>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Elodie Difonzo</a:t>
            </a:r>
            <a:endParaRPr sz="1800">
              <a:solidFill>
                <a:schemeClr val="dk1"/>
              </a:solidFill>
            </a:endParaRPr>
          </a:p>
        </p:txBody>
      </p:sp>
      <p:sp>
        <p:nvSpPr>
          <p:cNvPr id="90" name="Google Shape;90;p15"/>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Victor Verbeke</a:t>
            </a:r>
            <a:endParaRPr sz="1800">
              <a:solidFill>
                <a:schemeClr val="dk1"/>
              </a:solidFill>
            </a:endParaRPr>
          </a:p>
        </p:txBody>
      </p:sp>
      <p:sp>
        <p:nvSpPr>
          <p:cNvPr id="91" name="Google Shape;91;p15"/>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u="sng">
                <a:solidFill>
                  <a:schemeClr val="dk2"/>
                </a:solidFill>
              </a:rPr>
              <a:t>Responsable CAO</a:t>
            </a:r>
            <a:endParaRPr sz="1200" u="sng">
              <a:solidFill>
                <a:schemeClr val="dk2"/>
              </a:solidFill>
            </a:endParaRPr>
          </a:p>
        </p:txBody>
      </p:sp>
      <p:sp>
        <p:nvSpPr>
          <p:cNvPr id="92" name="Google Shape;92;p15"/>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dk2"/>
                </a:solidFill>
              </a:rPr>
              <a:t>Chef de projet</a:t>
            </a:r>
            <a:endParaRPr sz="1200" u="sng">
              <a:solidFill>
                <a:schemeClr val="dk2"/>
              </a:solidFill>
            </a:endParaRPr>
          </a:p>
          <a:p>
            <a:pPr indent="0" lvl="0" marL="0" rtl="0" algn="ctr">
              <a:spcBef>
                <a:spcPts val="1600"/>
              </a:spcBef>
              <a:spcAft>
                <a:spcPts val="1600"/>
              </a:spcAft>
              <a:buNone/>
            </a:pPr>
            <a:r>
              <a:t/>
            </a:r>
            <a:endParaRPr sz="1200">
              <a:solidFill>
                <a:schemeClr val="dk2"/>
              </a:solidFill>
            </a:endParaRPr>
          </a:p>
        </p:txBody>
      </p:sp>
      <p:pic>
        <p:nvPicPr>
          <p:cNvPr id="93" name="Google Shape;93;p15"/>
          <p:cNvPicPr preferRelativeResize="0"/>
          <p:nvPr/>
        </p:nvPicPr>
        <p:blipFill rotWithShape="1">
          <a:blip r:embed="rId6">
            <a:alphaModFix/>
          </a:blip>
          <a:srcRect b="0" l="0" r="0" t="0"/>
          <a:stretch/>
        </p:blipFill>
        <p:spPr>
          <a:xfrm>
            <a:off x="7074590" y="1363020"/>
            <a:ext cx="1644300" cy="1644300"/>
          </a:xfrm>
          <a:prstGeom prst="ellipse">
            <a:avLst/>
          </a:prstGeom>
          <a:noFill/>
          <a:ln>
            <a:noFill/>
          </a:ln>
        </p:spPr>
      </p:pic>
      <p:sp>
        <p:nvSpPr>
          <p:cNvPr id="94" name="Google Shape;94;p15"/>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Valentin Renard</a:t>
            </a:r>
            <a:endParaRPr sz="1800">
              <a:solidFill>
                <a:schemeClr val="dk1"/>
              </a:solidFill>
            </a:endParaRPr>
          </a:p>
        </p:txBody>
      </p:sp>
      <p:sp>
        <p:nvSpPr>
          <p:cNvPr id="95" name="Google Shape;95;p15"/>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u="sng">
                <a:solidFill>
                  <a:schemeClr val="dk2"/>
                </a:solidFill>
              </a:rPr>
              <a:t>Responsable Back-End</a:t>
            </a:r>
            <a:endParaRPr sz="1200" u="sng">
              <a:solidFill>
                <a:schemeClr val="dk2"/>
              </a:solidFill>
            </a:endParaRPr>
          </a:p>
        </p:txBody>
      </p:sp>
      <p:sp>
        <p:nvSpPr>
          <p:cNvPr id="96" name="Google Shape;96;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Problèmes éventuels</a:t>
            </a:r>
            <a:endParaRPr/>
          </a:p>
        </p:txBody>
      </p:sp>
      <p:sp>
        <p:nvSpPr>
          <p:cNvPr id="334" name="Google Shape;334;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Problèmes envisageables :</a:t>
            </a:r>
            <a:endParaRPr u="sng"/>
          </a:p>
          <a:p>
            <a:pPr indent="-342900" lvl="0" marL="457200" rtl="0" algn="l">
              <a:spcBef>
                <a:spcPts val="1600"/>
              </a:spcBef>
              <a:spcAft>
                <a:spcPts val="0"/>
              </a:spcAft>
              <a:buSzPts val="1800"/>
              <a:buChar char="-"/>
            </a:pPr>
            <a:r>
              <a:rPr lang="en"/>
              <a:t>Le manque d’acheteurs de données (improbable, mais dangereux)</a:t>
            </a:r>
            <a:endParaRPr/>
          </a:p>
          <a:p>
            <a:pPr indent="-342900" lvl="0" marL="457200" rtl="0" algn="l">
              <a:spcBef>
                <a:spcPts val="0"/>
              </a:spcBef>
              <a:spcAft>
                <a:spcPts val="0"/>
              </a:spcAft>
              <a:buSzPts val="1800"/>
              <a:buChar char="-"/>
            </a:pPr>
            <a:r>
              <a:rPr lang="en"/>
              <a:t>Le manque de récolteurs (peu probable, mais critique).</a:t>
            </a:r>
            <a:endParaRPr/>
          </a:p>
          <a:p>
            <a:pPr indent="0" lvl="0" marL="0" rtl="0" algn="l">
              <a:spcBef>
                <a:spcPts val="1600"/>
              </a:spcBef>
              <a:spcAft>
                <a:spcPts val="0"/>
              </a:spcAft>
              <a:buNone/>
            </a:pPr>
            <a:r>
              <a:rPr lang="en" u="sng"/>
              <a:t>Solutions envisagées pour le deuxième problème :</a:t>
            </a:r>
            <a:endParaRPr u="sng"/>
          </a:p>
          <a:p>
            <a:pPr indent="-342900" lvl="0" marL="457200" rtl="0" algn="l">
              <a:spcBef>
                <a:spcPts val="1600"/>
              </a:spcBef>
              <a:spcAft>
                <a:spcPts val="0"/>
              </a:spcAft>
              <a:buSzPts val="1800"/>
              <a:buChar char="-"/>
            </a:pPr>
            <a:r>
              <a:rPr lang="en"/>
              <a:t>Offres pour inciter les entreprises à devenir des “récolteurs”.</a:t>
            </a:r>
            <a:endParaRPr/>
          </a:p>
          <a:p>
            <a:pPr indent="-342900" lvl="0" marL="457200" rtl="0" algn="l">
              <a:spcBef>
                <a:spcPts val="0"/>
              </a:spcBef>
              <a:spcAft>
                <a:spcPts val="0"/>
              </a:spcAft>
              <a:buSzPts val="1800"/>
              <a:buChar char="-"/>
            </a:pPr>
            <a:r>
              <a:rPr lang="en"/>
              <a:t>Transformer des citoyens en récolteurs via une offre particulière.</a:t>
            </a:r>
            <a:endParaRPr/>
          </a:p>
        </p:txBody>
      </p:sp>
      <p:sp>
        <p:nvSpPr>
          <p:cNvPr id="335" name="Google Shape;335;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36" name="Google Shape;336;p42"/>
          <p:cNvPicPr preferRelativeResize="0"/>
          <p:nvPr/>
        </p:nvPicPr>
        <p:blipFill>
          <a:blip r:embed="rId3">
            <a:alphaModFix/>
          </a:blip>
          <a:stretch>
            <a:fillRect/>
          </a:stretch>
        </p:blipFill>
        <p:spPr>
          <a:xfrm>
            <a:off x="7311200" y="123625"/>
            <a:ext cx="1382800" cy="138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Le prototypage est assez économique :</a:t>
            </a:r>
            <a:endParaRPr u="sng"/>
          </a:p>
          <a:p>
            <a:pPr indent="-342900" lvl="0" marL="457200" rtl="0" algn="l">
              <a:spcBef>
                <a:spcPts val="1600"/>
              </a:spcBef>
              <a:spcAft>
                <a:spcPts val="0"/>
              </a:spcAft>
              <a:buSzPts val="1800"/>
              <a:buChar char="●"/>
            </a:pPr>
            <a:r>
              <a:rPr lang="en"/>
              <a:t>Carte MangOH Red + capteurs : jusqu’à 1000 € (selon les utilités voulues).</a:t>
            </a:r>
            <a:endParaRPr/>
          </a:p>
          <a:p>
            <a:pPr indent="-342900" lvl="0" marL="457200" rtl="0" algn="l">
              <a:spcBef>
                <a:spcPts val="0"/>
              </a:spcBef>
              <a:spcAft>
                <a:spcPts val="0"/>
              </a:spcAft>
              <a:buSzPts val="1800"/>
              <a:buChar char="●"/>
            </a:pPr>
            <a:r>
              <a:rPr lang="en"/>
              <a:t>Cloud : jusqu’à 1600€ par mois pour de bons serveurs.</a:t>
            </a:r>
            <a:endParaRPr/>
          </a:p>
          <a:p>
            <a:pPr indent="0" lvl="0" marL="0" rtl="0" algn="l">
              <a:spcBef>
                <a:spcPts val="1600"/>
              </a:spcBef>
              <a:spcAft>
                <a:spcPts val="0"/>
              </a:spcAft>
              <a:buNone/>
            </a:pPr>
            <a:r>
              <a:rPr lang="en" u="sng"/>
              <a:t>La mise en place du produit est simple et rapide :</a:t>
            </a:r>
            <a:endParaRPr u="sng"/>
          </a:p>
          <a:p>
            <a:pPr indent="-342900" lvl="0" marL="457200" rtl="0" algn="l">
              <a:spcBef>
                <a:spcPts val="1600"/>
              </a:spcBef>
              <a:spcAft>
                <a:spcPts val="0"/>
              </a:spcAft>
              <a:buSzPts val="1800"/>
              <a:buChar char="●"/>
            </a:pPr>
            <a:r>
              <a:rPr lang="en"/>
              <a:t>Aucun besoin de créer un nouveau prototype de Twizy, juste apporter des modifications sur un prototype déjà existant.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42" name="Google Shape;342;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Estimation des coûts du projet</a:t>
            </a:r>
            <a:endParaRPr/>
          </a:p>
        </p:txBody>
      </p:sp>
      <p:sp>
        <p:nvSpPr>
          <p:cNvPr id="343" name="Google Shape;343;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44" name="Google Shape;344;p43"/>
          <p:cNvPicPr preferRelativeResize="0"/>
          <p:nvPr/>
        </p:nvPicPr>
        <p:blipFill>
          <a:blip r:embed="rId3">
            <a:alphaModFix/>
          </a:blip>
          <a:stretch>
            <a:fillRect/>
          </a:stretch>
        </p:blipFill>
        <p:spPr>
          <a:xfrm>
            <a:off x="7368550" y="180975"/>
            <a:ext cx="1325450" cy="132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Planning du Projet Polymètre</a:t>
            </a:r>
            <a:r>
              <a:rPr i="1" lang="en" sz="1400"/>
              <a:t> </a:t>
            </a:r>
            <a:endParaRPr i="1" sz="1600"/>
          </a:p>
        </p:txBody>
      </p:sp>
      <p:cxnSp>
        <p:nvCxnSpPr>
          <p:cNvPr id="350" name="Google Shape;350;p44"/>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51" name="Google Shape;351;p44"/>
          <p:cNvSpPr txBox="1"/>
          <p:nvPr>
            <p:ph type="title"/>
          </p:nvPr>
        </p:nvSpPr>
        <p:spPr>
          <a:xfrm>
            <a:off x="727112" y="18434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 2019</a:t>
            </a:r>
            <a:endParaRPr sz="1800">
              <a:solidFill>
                <a:schemeClr val="dk1"/>
              </a:solidFill>
            </a:endParaRPr>
          </a:p>
        </p:txBody>
      </p:sp>
      <p:sp>
        <p:nvSpPr>
          <p:cNvPr id="352" name="Google Shape;352;p44"/>
          <p:cNvSpPr txBox="1"/>
          <p:nvPr>
            <p:ph idx="1" type="body"/>
          </p:nvPr>
        </p:nvSpPr>
        <p:spPr>
          <a:xfrm>
            <a:off x="727112" y="21335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Début des recherches technologiques pour la Twizy Polymètre.</a:t>
            </a:r>
            <a:endParaRPr sz="1200">
              <a:solidFill>
                <a:schemeClr val="dk2"/>
              </a:solidFill>
            </a:endParaRPr>
          </a:p>
        </p:txBody>
      </p:sp>
      <p:cxnSp>
        <p:nvCxnSpPr>
          <p:cNvPr id="353" name="Google Shape;353;p44"/>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54" name="Google Shape;354;p44"/>
          <p:cNvSpPr txBox="1"/>
          <p:nvPr>
            <p:ph type="title"/>
          </p:nvPr>
        </p:nvSpPr>
        <p:spPr>
          <a:xfrm>
            <a:off x="2161212" y="36693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Aujourd’hui</a:t>
            </a:r>
            <a:endParaRPr b="1" sz="1800">
              <a:solidFill>
                <a:schemeClr val="dk1"/>
              </a:solidFill>
            </a:endParaRPr>
          </a:p>
        </p:txBody>
      </p:sp>
      <p:sp>
        <p:nvSpPr>
          <p:cNvPr id="355" name="Google Shape;355;p44"/>
          <p:cNvSpPr txBox="1"/>
          <p:nvPr>
            <p:ph idx="1" type="body"/>
          </p:nvPr>
        </p:nvSpPr>
        <p:spPr>
          <a:xfrm>
            <a:off x="2161212" y="39594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Présentation du projet à la finale française du Twizy Contest. </a:t>
            </a:r>
            <a:endParaRPr sz="1200">
              <a:solidFill>
                <a:schemeClr val="dk2"/>
              </a:solidFill>
            </a:endParaRPr>
          </a:p>
        </p:txBody>
      </p:sp>
      <p:cxnSp>
        <p:nvCxnSpPr>
          <p:cNvPr id="356" name="Google Shape;356;p44"/>
          <p:cNvCxnSpPr/>
          <p:nvPr/>
        </p:nvCxnSpPr>
        <p:spPr>
          <a:xfrm rot="10800000">
            <a:off x="56329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57" name="Google Shape;357;p44"/>
          <p:cNvSpPr txBox="1"/>
          <p:nvPr>
            <p:ph type="title"/>
          </p:nvPr>
        </p:nvSpPr>
        <p:spPr>
          <a:xfrm>
            <a:off x="5680037" y="18435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Août</a:t>
            </a:r>
            <a:r>
              <a:rPr lang="en" sz="1800">
                <a:solidFill>
                  <a:schemeClr val="dk1"/>
                </a:solidFill>
              </a:rPr>
              <a:t> 2019</a:t>
            </a:r>
            <a:endParaRPr sz="1800">
              <a:solidFill>
                <a:schemeClr val="dk1"/>
              </a:solidFill>
            </a:endParaRPr>
          </a:p>
        </p:txBody>
      </p:sp>
      <p:sp>
        <p:nvSpPr>
          <p:cNvPr id="358" name="Google Shape;358;p44"/>
          <p:cNvSpPr txBox="1"/>
          <p:nvPr>
            <p:ph idx="1" type="body"/>
          </p:nvPr>
        </p:nvSpPr>
        <p:spPr>
          <a:xfrm>
            <a:off x="5680022" y="2133525"/>
            <a:ext cx="2306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Finalisation de l’optimisation, miniaturisation et finalisation du produit.</a:t>
            </a:r>
            <a:endParaRPr sz="1200">
              <a:solidFill>
                <a:schemeClr val="dk2"/>
              </a:solidFill>
            </a:endParaRPr>
          </a:p>
        </p:txBody>
      </p:sp>
      <p:graphicFrame>
        <p:nvGraphicFramePr>
          <p:cNvPr id="359" name="Google Shape;359;p44"/>
          <p:cNvGraphicFramePr/>
          <p:nvPr/>
        </p:nvGraphicFramePr>
        <p:xfrm>
          <a:off x="323100" y="2983265"/>
          <a:ext cx="3000000" cy="3000000"/>
        </p:xfrm>
        <a:graphic>
          <a:graphicData uri="http://schemas.openxmlformats.org/drawingml/2006/table">
            <a:tbl>
              <a:tblPr>
                <a:noFill/>
                <a:tableStyleId>{63374411-FF33-443D-917F-B185E3244C52}</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cxnSp>
        <p:nvCxnSpPr>
          <p:cNvPr id="360" name="Google Shape;360;p44"/>
          <p:cNvCxnSpPr/>
          <p:nvPr/>
        </p:nvCxnSpPr>
        <p:spPr>
          <a:xfrm rot="10800000">
            <a:off x="3502581" y="2143902"/>
            <a:ext cx="0" cy="837900"/>
          </a:xfrm>
          <a:prstGeom prst="straightConnector1">
            <a:avLst/>
          </a:prstGeom>
          <a:noFill/>
          <a:ln cap="flat" cmpd="sng" w="9525">
            <a:solidFill>
              <a:schemeClr val="dk2"/>
            </a:solidFill>
            <a:prstDash val="solid"/>
            <a:round/>
            <a:headEnd len="med" w="med" type="none"/>
            <a:tailEnd len="med" w="med" type="oval"/>
          </a:ln>
        </p:spPr>
      </p:cxnSp>
      <p:sp>
        <p:nvSpPr>
          <p:cNvPr id="361" name="Google Shape;361;p44"/>
          <p:cNvSpPr txBox="1"/>
          <p:nvPr>
            <p:ph type="title"/>
          </p:nvPr>
        </p:nvSpPr>
        <p:spPr>
          <a:xfrm>
            <a:off x="3549637" y="184204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Mai 2019</a:t>
            </a:r>
            <a:endParaRPr sz="1800">
              <a:solidFill>
                <a:schemeClr val="dk1"/>
              </a:solidFill>
            </a:endParaRPr>
          </a:p>
        </p:txBody>
      </p:sp>
      <p:sp>
        <p:nvSpPr>
          <p:cNvPr id="362" name="Google Shape;362;p44"/>
          <p:cNvSpPr txBox="1"/>
          <p:nvPr>
            <p:ph idx="1" type="body"/>
          </p:nvPr>
        </p:nvSpPr>
        <p:spPr>
          <a:xfrm>
            <a:off x="3549637" y="213207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Prototype hors véhicule, début de l’adaptation au véhicule</a:t>
            </a:r>
            <a:endParaRPr sz="1200">
              <a:solidFill>
                <a:schemeClr val="dk2"/>
              </a:solidFill>
            </a:endParaRPr>
          </a:p>
        </p:txBody>
      </p:sp>
      <p:cxnSp>
        <p:nvCxnSpPr>
          <p:cNvPr id="363" name="Google Shape;363;p44"/>
          <p:cNvCxnSpPr/>
          <p:nvPr/>
        </p:nvCxnSpPr>
        <p:spPr>
          <a:xfrm>
            <a:off x="42477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64" name="Google Shape;364;p44"/>
          <p:cNvSpPr txBox="1"/>
          <p:nvPr>
            <p:ph type="title"/>
          </p:nvPr>
        </p:nvSpPr>
        <p:spPr>
          <a:xfrm>
            <a:off x="4294812" y="36693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Juin 2019</a:t>
            </a:r>
            <a:endParaRPr sz="1800">
              <a:solidFill>
                <a:schemeClr val="dk1"/>
              </a:solidFill>
            </a:endParaRPr>
          </a:p>
        </p:txBody>
      </p:sp>
      <p:sp>
        <p:nvSpPr>
          <p:cNvPr id="365" name="Google Shape;365;p44"/>
          <p:cNvSpPr txBox="1"/>
          <p:nvPr>
            <p:ph idx="1" type="body"/>
          </p:nvPr>
        </p:nvSpPr>
        <p:spPr>
          <a:xfrm>
            <a:off x="4294800" y="3959425"/>
            <a:ext cx="2106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Prototype fonctionnel sur véhicule, début de l’optimisation du prototype.</a:t>
            </a:r>
            <a:endParaRPr sz="1200">
              <a:solidFill>
                <a:schemeClr val="dk2"/>
              </a:solidFill>
            </a:endParaRPr>
          </a:p>
        </p:txBody>
      </p:sp>
      <p:cxnSp>
        <p:nvCxnSpPr>
          <p:cNvPr id="366" name="Google Shape;366;p44"/>
          <p:cNvCxnSpPr/>
          <p:nvPr/>
        </p:nvCxnSpPr>
        <p:spPr>
          <a:xfrm>
            <a:off x="7067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67" name="Google Shape;367;p44"/>
          <p:cNvSpPr txBox="1"/>
          <p:nvPr>
            <p:ph type="title"/>
          </p:nvPr>
        </p:nvSpPr>
        <p:spPr>
          <a:xfrm>
            <a:off x="7114212" y="36693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 </a:t>
            </a:r>
            <a:r>
              <a:rPr lang="en" sz="1800">
                <a:solidFill>
                  <a:schemeClr val="dk1"/>
                </a:solidFill>
              </a:rPr>
              <a:t>2019</a:t>
            </a:r>
            <a:endParaRPr sz="1800">
              <a:solidFill>
                <a:schemeClr val="dk1"/>
              </a:solidFill>
            </a:endParaRPr>
          </a:p>
        </p:txBody>
      </p:sp>
      <p:sp>
        <p:nvSpPr>
          <p:cNvPr id="368" name="Google Shape;368;p44"/>
          <p:cNvSpPr txBox="1"/>
          <p:nvPr>
            <p:ph idx="1" type="body"/>
          </p:nvPr>
        </p:nvSpPr>
        <p:spPr>
          <a:xfrm>
            <a:off x="7114200" y="3959425"/>
            <a:ext cx="17589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sz="1200">
                <a:solidFill>
                  <a:schemeClr val="dk2"/>
                </a:solidFill>
              </a:rPr>
              <a:t>Produit fonctionnel sur véhicule pour la finale internationale.</a:t>
            </a:r>
            <a:endParaRPr sz="1200">
              <a:solidFill>
                <a:schemeClr val="dk2"/>
              </a:solidFill>
            </a:endParaRPr>
          </a:p>
        </p:txBody>
      </p:sp>
      <p:sp>
        <p:nvSpPr>
          <p:cNvPr id="369" name="Google Shape;369;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70" name="Google Shape;370;p44"/>
          <p:cNvPicPr preferRelativeResize="0"/>
          <p:nvPr/>
        </p:nvPicPr>
        <p:blipFill>
          <a:blip r:embed="rId3">
            <a:alphaModFix/>
          </a:blip>
          <a:stretch>
            <a:fillRect/>
          </a:stretch>
        </p:blipFill>
        <p:spPr>
          <a:xfrm>
            <a:off x="7562000" y="171450"/>
            <a:ext cx="1334975" cy="133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Partenaires du Projet Polymètre</a:t>
            </a:r>
            <a:endParaRPr/>
          </a:p>
        </p:txBody>
      </p:sp>
      <p:sp>
        <p:nvSpPr>
          <p:cNvPr id="376" name="Google Shape;376;p4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Nous avons plusieurs partenaires :</a:t>
            </a:r>
            <a:endParaRPr u="sng"/>
          </a:p>
          <a:p>
            <a:pPr indent="-342900" lvl="0" marL="457200" rtl="0" algn="l">
              <a:lnSpc>
                <a:spcPct val="200000"/>
              </a:lnSpc>
              <a:spcBef>
                <a:spcPts val="1600"/>
              </a:spcBef>
              <a:spcAft>
                <a:spcPts val="0"/>
              </a:spcAft>
              <a:buSzPts val="1800"/>
              <a:buChar char="-"/>
            </a:pPr>
            <a:r>
              <a:rPr lang="en"/>
              <a:t>Enseignants chercheurs de laboratoires de l’UPMC.</a:t>
            </a:r>
            <a:endParaRPr/>
          </a:p>
          <a:p>
            <a:pPr indent="-342900" lvl="0" marL="457200" rtl="0" algn="l">
              <a:lnSpc>
                <a:spcPct val="200000"/>
              </a:lnSpc>
              <a:spcBef>
                <a:spcPts val="0"/>
              </a:spcBef>
              <a:spcAft>
                <a:spcPts val="0"/>
              </a:spcAft>
              <a:buSzPts val="1800"/>
              <a:buChar char="-"/>
            </a:pPr>
            <a:r>
              <a:rPr lang="en"/>
              <a:t>Le Réseau Polytech, soit 15 écoles d’ingénieurs à travers la France.</a:t>
            </a:r>
            <a:endParaRPr/>
          </a:p>
          <a:p>
            <a:pPr indent="-342900" lvl="0" marL="457200" rtl="0" algn="l">
              <a:lnSpc>
                <a:spcPct val="200000"/>
              </a:lnSpc>
              <a:spcBef>
                <a:spcPts val="0"/>
              </a:spcBef>
              <a:spcAft>
                <a:spcPts val="0"/>
              </a:spcAft>
              <a:buSzPts val="1800"/>
              <a:buChar char="-"/>
            </a:pPr>
            <a:r>
              <a:rPr lang="en"/>
              <a:t>Toute personne voulant aider au projet est la bienvenue !</a:t>
            </a:r>
            <a:endParaRPr/>
          </a:p>
        </p:txBody>
      </p:sp>
      <p:sp>
        <p:nvSpPr>
          <p:cNvPr id="377" name="Google Shape;377;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78" name="Google Shape;378;p45"/>
          <p:cNvPicPr preferRelativeResize="0"/>
          <p:nvPr/>
        </p:nvPicPr>
        <p:blipFill>
          <a:blip r:embed="rId3">
            <a:alphaModFix/>
          </a:blip>
          <a:stretch>
            <a:fillRect/>
          </a:stretch>
        </p:blipFill>
        <p:spPr>
          <a:xfrm>
            <a:off x="7320925" y="133350"/>
            <a:ext cx="1373075" cy="1373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240125" y="2065350"/>
            <a:ext cx="86694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 Twizy </a:t>
            </a:r>
            <a:r>
              <a:rPr lang="en"/>
              <a:t>Polymètre</a:t>
            </a:r>
            <a:r>
              <a:rPr lang="en"/>
              <a:t>, c’est l’amélioration des milieux urbains, </a:t>
            </a:r>
            <a:endParaRPr/>
          </a:p>
          <a:p>
            <a:pPr indent="0" lvl="0" marL="0" rtl="0" algn="ctr">
              <a:spcBef>
                <a:spcPts val="0"/>
              </a:spcBef>
              <a:spcAft>
                <a:spcPts val="0"/>
              </a:spcAft>
              <a:buNone/>
            </a:pPr>
            <a:r>
              <a:rPr lang="en"/>
              <a:t>à travers tous ses acteurs.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7"/>
          <p:cNvSpPr txBox="1"/>
          <p:nvPr>
            <p:ph type="title"/>
          </p:nvPr>
        </p:nvSpPr>
        <p:spPr>
          <a:xfrm>
            <a:off x="-150" y="2065350"/>
            <a:ext cx="91440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Investir dans la Twizy Polymètre,</a:t>
            </a:r>
            <a:endParaRPr/>
          </a:p>
          <a:p>
            <a:pPr indent="0" lvl="0" marL="0" rtl="0" algn="ctr">
              <a:spcBef>
                <a:spcPts val="0"/>
              </a:spcBef>
              <a:spcAft>
                <a:spcPts val="0"/>
              </a:spcAft>
              <a:buNone/>
            </a:pPr>
            <a:r>
              <a:rPr lang="en"/>
              <a:t>c</a:t>
            </a:r>
            <a:r>
              <a:rPr lang="en"/>
              <a:t>’est faire évoluer les villes.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 vous pensez que tout cela est possible, alors rejoignez le projet.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49"/>
          <p:cNvPicPr preferRelativeResize="0"/>
          <p:nvPr/>
        </p:nvPicPr>
        <p:blipFill>
          <a:blip r:embed="rId3">
            <a:alphaModFix/>
          </a:blip>
          <a:stretch>
            <a:fillRect/>
          </a:stretch>
        </p:blipFill>
        <p:spPr>
          <a:xfrm>
            <a:off x="542542" y="-222875"/>
            <a:ext cx="8058916" cy="5366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L’état des routes :</a:t>
            </a:r>
            <a:endParaRPr/>
          </a:p>
          <a:p>
            <a:pPr indent="0" lvl="0" marL="0" rtl="0" algn="ctr">
              <a:spcBef>
                <a:spcPts val="0"/>
              </a:spcBef>
              <a:spcAft>
                <a:spcPts val="0"/>
              </a:spcAft>
              <a:buNone/>
            </a:pPr>
            <a:r>
              <a:rPr lang="en"/>
              <a:t>Des chiffres alarmants</a:t>
            </a:r>
            <a:endParaRPr/>
          </a:p>
        </p:txBody>
      </p:sp>
      <p:sp>
        <p:nvSpPr>
          <p:cNvPr id="102" name="Google Shape;102;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47%</a:t>
            </a:r>
            <a:endParaRPr/>
          </a:p>
        </p:txBody>
      </p:sp>
      <p:sp>
        <p:nvSpPr>
          <p:cNvPr id="108" name="Google Shape;108;p1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
            </a:r>
            <a:r>
              <a:rPr lang="en"/>
              <a:t>es accidents français sont dûs au mauvais </a:t>
            </a:r>
            <a:r>
              <a:rPr lang="en"/>
              <a:t>é</a:t>
            </a:r>
            <a:r>
              <a:rPr lang="en"/>
              <a:t>tat des routes.</a:t>
            </a:r>
            <a:endParaRPr/>
          </a:p>
        </p:txBody>
      </p:sp>
      <p:sp>
        <p:nvSpPr>
          <p:cNvPr id="109" name="Google Shape;109;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16 Millions</a:t>
            </a:r>
            <a:endParaRPr/>
          </a:p>
        </p:txBody>
      </p:sp>
      <p:sp>
        <p:nvSpPr>
          <p:cNvPr id="115" name="Google Shape;115;p18"/>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d’accidents par an aux USA, causés uniquement par des nids de poule.</a:t>
            </a:r>
            <a:endParaRPr/>
          </a:p>
        </p:txBody>
      </p:sp>
      <p:sp>
        <p:nvSpPr>
          <p:cNvPr id="116" name="Google Shape;116;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3000</a:t>
            </a:r>
            <a:endParaRPr/>
          </a:p>
        </p:txBody>
      </p:sp>
      <p:sp>
        <p:nvSpPr>
          <p:cNvPr id="122" name="Google Shape;122;p19"/>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t>
            </a:r>
            <a:r>
              <a:rPr lang="en"/>
              <a:t>orts par an en Inde à cause des nids de poule.</a:t>
            </a:r>
            <a:endParaRPr/>
          </a:p>
        </p:txBody>
      </p:sp>
      <p:sp>
        <p:nvSpPr>
          <p:cNvPr id="123" name="Google Shape;123;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 Milliards</a:t>
            </a:r>
            <a:endParaRPr/>
          </a:p>
        </p:txBody>
      </p:sp>
      <p:sp>
        <p:nvSpPr>
          <p:cNvPr id="129" name="Google Shape;129;p20"/>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 livres estimés pour la réparation complète</a:t>
            </a:r>
            <a:endParaRPr/>
          </a:p>
          <a:p>
            <a:pPr indent="0" lvl="0" marL="0" rtl="0" algn="ctr">
              <a:spcBef>
                <a:spcPts val="1600"/>
              </a:spcBef>
              <a:spcAft>
                <a:spcPts val="1600"/>
              </a:spcAft>
              <a:buNone/>
            </a:pPr>
            <a:r>
              <a:rPr lang="en"/>
              <a:t>d</a:t>
            </a:r>
            <a:r>
              <a:rPr lang="en"/>
              <a:t>es nids de poule en Grande-Bretagne</a:t>
            </a:r>
            <a:endParaRPr/>
          </a:p>
        </p:txBody>
      </p:sp>
      <p:sp>
        <p:nvSpPr>
          <p:cNvPr id="130" name="Google Shape;130;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L’Etat et les routes</a:t>
            </a:r>
            <a:endParaRPr/>
          </a:p>
        </p:txBody>
      </p:sp>
      <p:sp>
        <p:nvSpPr>
          <p:cNvPr id="136" name="Google Shape;136;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Depuis 2008, l’Etat a réduit ses dépenses d’investissement et d’entretien des routes de 55%.</a:t>
            </a:r>
            <a:endParaRPr sz="1800"/>
          </a:p>
          <a:p>
            <a:pPr indent="-342900" lvl="0" marL="457200" rtl="0" algn="l">
              <a:spcBef>
                <a:spcPts val="0"/>
              </a:spcBef>
              <a:spcAft>
                <a:spcPts val="0"/>
              </a:spcAft>
              <a:buSzPts val="1800"/>
              <a:buChar char="-"/>
            </a:pPr>
            <a:r>
              <a:rPr lang="en" sz="1800"/>
              <a:t>L’état des routes est de plus en plus mauvais.</a:t>
            </a:r>
            <a:endParaRPr sz="1800"/>
          </a:p>
          <a:p>
            <a:pPr indent="0" lvl="0" marL="0" rtl="0" algn="l">
              <a:spcBef>
                <a:spcPts val="1600"/>
              </a:spcBef>
              <a:spcAft>
                <a:spcPts val="1600"/>
              </a:spcAft>
              <a:buNone/>
            </a:pPr>
            <a:r>
              <a:t/>
            </a:r>
            <a:endParaRPr sz="1800"/>
          </a:p>
        </p:txBody>
      </p:sp>
      <p:pic>
        <p:nvPicPr>
          <p:cNvPr id="137" name="Google Shape;137;p21"/>
          <p:cNvPicPr preferRelativeResize="0"/>
          <p:nvPr/>
        </p:nvPicPr>
        <p:blipFill>
          <a:blip r:embed="rId3">
            <a:alphaModFix/>
          </a:blip>
          <a:stretch>
            <a:fillRect/>
          </a:stretch>
        </p:blipFill>
        <p:spPr>
          <a:xfrm>
            <a:off x="3587898" y="584625"/>
            <a:ext cx="5360849" cy="3974250"/>
          </a:xfrm>
          <a:prstGeom prst="rect">
            <a:avLst/>
          </a:prstGeom>
          <a:noFill/>
          <a:ln>
            <a:noFill/>
          </a:ln>
        </p:spPr>
      </p:pic>
      <p:sp>
        <p:nvSpPr>
          <p:cNvPr id="138" name="Google Shape;138;p21"/>
          <p:cNvSpPr txBox="1"/>
          <p:nvPr/>
        </p:nvSpPr>
        <p:spPr>
          <a:xfrm>
            <a:off x="3978675" y="4711600"/>
            <a:ext cx="4724700" cy="22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Roboto"/>
                <a:ea typeface="Roboto"/>
                <a:cs typeface="Roboto"/>
                <a:sym typeface="Roboto"/>
              </a:rPr>
              <a:t>Source : </a:t>
            </a:r>
            <a:r>
              <a:rPr lang="en" sz="1000">
                <a:solidFill>
                  <a:srgbClr val="666666"/>
                </a:solidFill>
                <a:highlight>
                  <a:srgbClr val="FFFFFF"/>
                </a:highlight>
                <a:latin typeface="Roboto"/>
                <a:ea typeface="Roboto"/>
                <a:cs typeface="Roboto"/>
                <a:sym typeface="Roboto"/>
              </a:rPr>
              <a:t>Rapport d'information n° 458 (2016-2017), de M. </a:t>
            </a:r>
            <a:r>
              <a:rPr lang="en" sz="1000" u="sng">
                <a:solidFill>
                  <a:srgbClr val="666666"/>
                </a:solidFill>
                <a:highlight>
                  <a:srgbClr val="FFFFFF"/>
                </a:highlight>
                <a:latin typeface="Roboto"/>
                <a:ea typeface="Roboto"/>
                <a:cs typeface="Roboto"/>
                <a:sym typeface="Roboto"/>
                <a:hlinkClick r:id="rId4"/>
              </a:rPr>
              <a:t>Hervé MAUREY</a:t>
            </a:r>
            <a:r>
              <a:rPr lang="en" sz="1000">
                <a:solidFill>
                  <a:srgbClr val="666666"/>
                </a:solidFill>
                <a:highlight>
                  <a:srgbClr val="FFFFFF"/>
                </a:highlight>
                <a:latin typeface="Roboto"/>
                <a:ea typeface="Roboto"/>
                <a:cs typeface="Roboto"/>
                <a:sym typeface="Roboto"/>
              </a:rPr>
              <a:t>,</a:t>
            </a:r>
            <a:endParaRPr sz="1000">
              <a:solidFill>
                <a:srgbClr val="666666"/>
              </a:solidFill>
              <a:latin typeface="Roboto"/>
              <a:ea typeface="Roboto"/>
              <a:cs typeface="Roboto"/>
              <a:sym typeface="Roboto"/>
            </a:endParaRPr>
          </a:p>
        </p:txBody>
      </p:sp>
      <p:sp>
        <p:nvSpPr>
          <p:cNvPr id="139" name="Google Shape;139;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